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2" r:id="rId4"/>
  </p:sldMasterIdLst>
  <p:notesMasterIdLst>
    <p:notesMasterId r:id="rId46"/>
  </p:notesMasterIdLst>
  <p:handoutMasterIdLst>
    <p:handoutMasterId r:id="rId47"/>
  </p:handoutMasterIdLst>
  <p:sldIdLst>
    <p:sldId id="418" r:id="rId5"/>
    <p:sldId id="464" r:id="rId6"/>
    <p:sldId id="419" r:id="rId7"/>
    <p:sldId id="420" r:id="rId8"/>
    <p:sldId id="436" r:id="rId9"/>
    <p:sldId id="437" r:id="rId10"/>
    <p:sldId id="455" r:id="rId11"/>
    <p:sldId id="438" r:id="rId12"/>
    <p:sldId id="441" r:id="rId13"/>
    <p:sldId id="439" r:id="rId14"/>
    <p:sldId id="456" r:id="rId15"/>
    <p:sldId id="442" r:id="rId16"/>
    <p:sldId id="440" r:id="rId17"/>
    <p:sldId id="434" r:id="rId18"/>
    <p:sldId id="443" r:id="rId19"/>
    <p:sldId id="444" r:id="rId20"/>
    <p:sldId id="445" r:id="rId21"/>
    <p:sldId id="446" r:id="rId22"/>
    <p:sldId id="447" r:id="rId23"/>
    <p:sldId id="448" r:id="rId24"/>
    <p:sldId id="449" r:id="rId25"/>
    <p:sldId id="450" r:id="rId26"/>
    <p:sldId id="451" r:id="rId27"/>
    <p:sldId id="452" r:id="rId28"/>
    <p:sldId id="453" r:id="rId29"/>
    <p:sldId id="454" r:id="rId30"/>
    <p:sldId id="457" r:id="rId31"/>
    <p:sldId id="458" r:id="rId32"/>
    <p:sldId id="459" r:id="rId33"/>
    <p:sldId id="460" r:id="rId34"/>
    <p:sldId id="471" r:id="rId35"/>
    <p:sldId id="461" r:id="rId36"/>
    <p:sldId id="462" r:id="rId37"/>
    <p:sldId id="463" r:id="rId38"/>
    <p:sldId id="466" r:id="rId39"/>
    <p:sldId id="465" r:id="rId40"/>
    <p:sldId id="468" r:id="rId41"/>
    <p:sldId id="469" r:id="rId42"/>
    <p:sldId id="470" r:id="rId43"/>
    <p:sldId id="398" r:id="rId44"/>
    <p:sldId id="417" r:id="rId45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Helvetica35-Thin" panose="020B0604020202020204" charset="0"/>
      <p:regular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Tw Cen MT" panose="020B0602020104020603" pitchFamily="34" charset="0"/>
      <p:regular r:id="rId57"/>
      <p:bold r:id="rId58"/>
      <p:italic r:id="rId59"/>
      <p:boldItalic r:id="rId60"/>
    </p:embeddedFont>
    <p:embeddedFont>
      <p:font typeface="Open Sans" panose="020B0604020202020204" charset="0"/>
      <p:regular r:id="rId61"/>
      <p:bold r:id="rId62"/>
      <p:italic r:id="rId63"/>
      <p:boldItalic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232" userDrawn="1">
          <p15:clr>
            <a:srgbClr val="A4A3A4"/>
          </p15:clr>
        </p15:guide>
        <p15:guide id="2" orient="horz" pos="1706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4" orient="horz" pos="10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ra Assin Sunye" initials="CAS" lastIdx="4" clrIdx="0">
    <p:extLst>
      <p:ext uri="{19B8F6BF-5375-455C-9EA6-DF929625EA0E}">
        <p15:presenceInfo xmlns:p15="http://schemas.microsoft.com/office/powerpoint/2012/main" userId="c3a0c3d9ed5fb5d9" providerId="Windows Live"/>
      </p:ext>
    </p:extLst>
  </p:cmAuthor>
  <p:cmAuthor id="2" name="Belen Muñiz" initials="BM" lastIdx="2" clrIdx="1">
    <p:extLst>
      <p:ext uri="{19B8F6BF-5375-455C-9EA6-DF929625EA0E}">
        <p15:presenceInfo xmlns:p15="http://schemas.microsoft.com/office/powerpoint/2012/main" userId="S003000092FB62EC@LIVE.COM" providerId="AD"/>
      </p:ext>
    </p:extLst>
  </p:cmAuthor>
  <p:cmAuthor id="3" name="belen muniz" initials="bm" lastIdx="3" clrIdx="2">
    <p:extLst>
      <p:ext uri="{19B8F6BF-5375-455C-9EA6-DF929625EA0E}">
        <p15:presenceInfo xmlns:p15="http://schemas.microsoft.com/office/powerpoint/2012/main" userId="ed141f22d02a89b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DBFF"/>
    <a:srgbClr val="00DBFF"/>
    <a:srgbClr val="00D0FF"/>
    <a:srgbClr val="43536D"/>
    <a:srgbClr val="0C002A"/>
    <a:srgbClr val="130042"/>
    <a:srgbClr val="26034D"/>
    <a:srgbClr val="12003E"/>
    <a:srgbClr val="17212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3" autoAdjust="0"/>
    <p:restoredTop sz="81481" autoAdjust="0"/>
  </p:normalViewPr>
  <p:slideViewPr>
    <p:cSldViewPr snapToGrid="0">
      <p:cViewPr varScale="1">
        <p:scale>
          <a:sx n="85" d="100"/>
          <a:sy n="85" d="100"/>
        </p:scale>
        <p:origin x="629" y="43"/>
      </p:cViewPr>
      <p:guideLst>
        <p:guide pos="1232"/>
        <p:guide orient="horz" pos="1706"/>
        <p:guide orient="horz" pos="3838"/>
        <p:guide orient="horz" pos="10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584"/>
    </p:cViewPr>
  </p:sorterViewPr>
  <p:notesViewPr>
    <p:cSldViewPr snapToGrid="0" showGuides="1">
      <p:cViewPr varScale="1">
        <p:scale>
          <a:sx n="88" d="100"/>
          <a:sy n="88" d="100"/>
        </p:scale>
        <p:origin x="2214" y="84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2.fntdata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DDFB6-CA13-4FEC-8ED3-F8810E2E31A9}" type="datetimeFigureOut">
              <a:rPr lang="es-ES" smtClean="0"/>
              <a:t>11/12/2017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E65B1-DC05-4021-8D2D-3F6A779565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86726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8DDE1-7473-4089-A3EB-80E19C00570C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BB2E5-D305-412D-A528-E39D5186BA8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451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1.jpg"/><Relationship Id="rId16" Type="http://schemas.openxmlformats.org/officeDocument/2006/relationships/image" Target="../media/image21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Long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echa"/>
          <p:cNvSpPr>
            <a:spLocks noGrp="1"/>
          </p:cNvSpPr>
          <p:nvPr>
            <p:ph type="body" sz="quarter" idx="14" hasCustomPrompt="1"/>
          </p:nvPr>
        </p:nvSpPr>
        <p:spPr>
          <a:xfrm>
            <a:off x="5272215" y="3234402"/>
            <a:ext cx="5865340" cy="523220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2800" b="1" cap="none" baseline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DD.MM.YY</a:t>
            </a:r>
          </a:p>
        </p:txBody>
      </p:sp>
      <p:sp>
        <p:nvSpPr>
          <p:cNvPr id="15" name="titulo"/>
          <p:cNvSpPr>
            <a:spLocks noGrp="1"/>
          </p:cNvSpPr>
          <p:nvPr>
            <p:ph type="title" hasCustomPrompt="1"/>
          </p:nvPr>
        </p:nvSpPr>
        <p:spPr>
          <a:xfrm>
            <a:off x="5272215" y="938877"/>
            <a:ext cx="5865341" cy="2264568"/>
          </a:xfrm>
        </p:spPr>
        <p:txBody>
          <a:bodyPr anchor="t" anchorCtr="0">
            <a:noAutofit/>
          </a:bodyPr>
          <a:lstStyle>
            <a:lvl1pPr>
              <a:defRPr sz="4800" b="0">
                <a:solidFill>
                  <a:srgbClr val="00D0FF"/>
                </a:solidFill>
              </a:defRPr>
            </a:lvl1pPr>
          </a:lstStyle>
          <a:p>
            <a:r>
              <a:rPr lang="en-US" dirty="0" err="1"/>
              <a:t>Nombre</a:t>
            </a:r>
            <a:r>
              <a:rPr lang="en-US" dirty="0"/>
              <a:t> del </a:t>
            </a:r>
            <a:r>
              <a:rPr lang="en-US" dirty="0" err="1"/>
              <a:t>evento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lineas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   </a:t>
            </a:r>
            <a:endParaRPr lang="es-ES" dirty="0"/>
          </a:p>
        </p:txBody>
      </p:sp>
      <p:pic>
        <p:nvPicPr>
          <p:cNvPr id="21" name="logo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261" y="2928045"/>
            <a:ext cx="3240000" cy="550800"/>
          </a:xfrm>
          <a:prstGeom prst="rect">
            <a:avLst/>
          </a:prstGeom>
        </p:spPr>
      </p:pic>
      <p:cxnSp>
        <p:nvCxnSpPr>
          <p:cNvPr id="29" name="linea"/>
          <p:cNvCxnSpPr/>
          <p:nvPr userDrawn="1"/>
        </p:nvCxnSpPr>
        <p:spPr>
          <a:xfrm>
            <a:off x="5362831" y="3854306"/>
            <a:ext cx="720000" cy="0"/>
          </a:xfrm>
          <a:prstGeom prst="line">
            <a:avLst/>
          </a:prstGeom>
          <a:ln w="508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gina"/>
          <p:cNvSpPr>
            <a:spLocks noGrp="1"/>
          </p:cNvSpPr>
          <p:nvPr>
            <p:ph type="sldNum" sz="quarter" idx="12"/>
          </p:nvPr>
        </p:nvSpPr>
        <p:spPr>
          <a:xfrm>
            <a:off x="11245174" y="6375468"/>
            <a:ext cx="770106" cy="365125"/>
          </a:xfrm>
        </p:spPr>
        <p:txBody>
          <a:bodyPr/>
          <a:lstStyle>
            <a:lvl1pPr>
              <a:defRPr>
                <a:solidFill>
                  <a:srgbClr val="00D0FF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3" name="marco"/>
          <p:cNvSpPr/>
          <p:nvPr userDrawn="1"/>
        </p:nvSpPr>
        <p:spPr>
          <a:xfrm>
            <a:off x="5107459" y="841786"/>
            <a:ext cx="6182481" cy="5174428"/>
          </a:xfrm>
          <a:prstGeom prst="rect">
            <a:avLst/>
          </a:prstGeom>
          <a:noFill/>
          <a:ln w="50800" cap="sq">
            <a:solidFill>
              <a:srgbClr val="00D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fecha"/>
          <p:cNvSpPr>
            <a:spLocks noGrp="1"/>
          </p:cNvSpPr>
          <p:nvPr>
            <p:ph type="body" sz="quarter" idx="15" hasCustomPrompt="1"/>
          </p:nvPr>
        </p:nvSpPr>
        <p:spPr>
          <a:xfrm>
            <a:off x="5272215" y="5027390"/>
            <a:ext cx="5865340" cy="461665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2400" b="0" cap="none" baseline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ponente</a:t>
            </a:r>
          </a:p>
        </p:txBody>
      </p:sp>
      <p:sp>
        <p:nvSpPr>
          <p:cNvPr id="12" name="fecha"/>
          <p:cNvSpPr>
            <a:spLocks noGrp="1"/>
          </p:cNvSpPr>
          <p:nvPr>
            <p:ph type="body" sz="quarter" idx="16" hasCustomPrompt="1"/>
          </p:nvPr>
        </p:nvSpPr>
        <p:spPr>
          <a:xfrm>
            <a:off x="5272215" y="3917713"/>
            <a:ext cx="5865340" cy="1077218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3200" b="1" cap="none" baseline="0">
                <a:solidFill>
                  <a:srgbClr val="00D0FF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Tema</a:t>
            </a:r>
            <a:r>
              <a:rPr lang="en-US" dirty="0"/>
              <a:t> de la </a:t>
            </a:r>
            <a:r>
              <a:rPr lang="en-US" dirty="0" err="1"/>
              <a:t>charla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dos </a:t>
            </a:r>
            <a:r>
              <a:rPr lang="en-US" dirty="0" err="1"/>
              <a:t>lineas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3" name="fecha"/>
          <p:cNvSpPr>
            <a:spLocks noGrp="1"/>
          </p:cNvSpPr>
          <p:nvPr>
            <p:ph type="body" sz="quarter" idx="17" hasCustomPrompt="1"/>
          </p:nvPr>
        </p:nvSpPr>
        <p:spPr>
          <a:xfrm>
            <a:off x="5272215" y="5498182"/>
            <a:ext cx="5865340" cy="400110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2000" b="0" cap="none" baseline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Cargo del ponente</a:t>
            </a:r>
          </a:p>
        </p:txBody>
      </p:sp>
    </p:spTree>
    <p:extLst>
      <p:ext uri="{BB962C8B-B14F-4D97-AF65-F5344CB8AC3E}">
        <p14:creationId xmlns:p14="http://schemas.microsoft.com/office/powerpoint/2010/main" val="12315380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mnasSubti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11965" y="2100470"/>
            <a:ext cx="9720471" cy="3438939"/>
          </a:xfrm>
        </p:spPr>
        <p:txBody>
          <a:bodyPr numCol="2" spcCol="360000"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1311964" y="1430138"/>
            <a:ext cx="9720471" cy="261862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SUBITUTLO</a:t>
            </a:r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>
            <a:off x="5826000" y="1812701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552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mna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11965" y="1764000"/>
            <a:ext cx="9720471" cy="4320000"/>
          </a:xfrm>
        </p:spPr>
        <p:txBody>
          <a:bodyPr numCol="2" spcCol="360000"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cxnSp>
        <p:nvCxnSpPr>
          <p:cNvPr id="10" name="Straight Connector 11"/>
          <p:cNvCxnSpPr>
            <a:cxnSpLocks/>
          </p:cNvCxnSpPr>
          <p:nvPr userDrawn="1"/>
        </p:nvCxnSpPr>
        <p:spPr>
          <a:xfrm>
            <a:off x="5826000" y="156402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263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Fo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688" y="4041912"/>
            <a:ext cx="5642610" cy="207396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8688" y="1025188"/>
            <a:ext cx="5642610" cy="2486638"/>
          </a:xfrm>
        </p:spPr>
        <p:txBody>
          <a:bodyPr/>
          <a:lstStyle>
            <a:lvl1pPr algn="l">
              <a:defRPr b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908688" y="3583654"/>
            <a:ext cx="5642611" cy="458258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SOMETHING ABOUT</a:t>
            </a:r>
          </a:p>
        </p:txBody>
      </p:sp>
      <p:sp>
        <p:nvSpPr>
          <p:cNvPr id="10" name="Marcador de posición de imagen 9"/>
          <p:cNvSpPr>
            <a:spLocks noGrp="1"/>
          </p:cNvSpPr>
          <p:nvPr>
            <p:ph type="pic" sz="quarter" idx="13"/>
          </p:nvPr>
        </p:nvSpPr>
        <p:spPr>
          <a:xfrm>
            <a:off x="7150100" y="0"/>
            <a:ext cx="5041900" cy="6858000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>
            <a:off x="1008837" y="3563776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11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Fo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688" y="2919346"/>
            <a:ext cx="5642610" cy="3196532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8688" y="494270"/>
            <a:ext cx="5642610" cy="1944130"/>
          </a:xfrm>
        </p:spPr>
        <p:txBody>
          <a:bodyPr anchor="t"/>
          <a:lstStyle>
            <a:lvl1pPr algn="l">
              <a:defRPr b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908688" y="2523071"/>
            <a:ext cx="5642611" cy="396274"/>
          </a:xfrm>
        </p:spPr>
        <p:txBody>
          <a:bodyPr>
            <a:normAutofit/>
          </a:bodyPr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SOMETHING ABOUT</a:t>
            </a:r>
          </a:p>
        </p:txBody>
      </p:sp>
      <p:sp>
        <p:nvSpPr>
          <p:cNvPr id="10" name="Marcador de posición de imagen 9"/>
          <p:cNvSpPr>
            <a:spLocks noGrp="1"/>
          </p:cNvSpPr>
          <p:nvPr>
            <p:ph type="pic" sz="quarter" idx="13"/>
          </p:nvPr>
        </p:nvSpPr>
        <p:spPr>
          <a:xfrm>
            <a:off x="7150100" y="0"/>
            <a:ext cx="5041900" cy="6858000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>
            <a:off x="992361" y="2438400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492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goTex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4971" y="3704929"/>
            <a:ext cx="5290800" cy="2492672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65942" y="986121"/>
            <a:ext cx="5290800" cy="2046396"/>
          </a:xfrm>
        </p:spPr>
        <p:txBody>
          <a:bodyPr/>
          <a:lstStyle>
            <a:lvl1pPr algn="l">
              <a:defRPr b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84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6414972" y="3210385"/>
            <a:ext cx="5290800" cy="458258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SOMETHING ABOUT</a:t>
            </a:r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>
            <a:off x="6515120" y="3146965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 userDrawn="1"/>
        </p:nvSpPr>
        <p:spPr>
          <a:xfrm>
            <a:off x="0" y="1"/>
            <a:ext cx="5849257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4"/>
          </p:nvPr>
        </p:nvSpPr>
        <p:spPr>
          <a:xfrm>
            <a:off x="573313" y="682171"/>
            <a:ext cx="4956629" cy="551542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9011342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7968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Codig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964" y="1324310"/>
            <a:ext cx="9720471" cy="582588"/>
          </a:xfrm>
        </p:spPr>
        <p:txBody>
          <a:bodyPr>
            <a:normAutofit/>
          </a:bodyPr>
          <a:lstStyle>
            <a:lvl1pPr marL="0" indent="0" algn="ctr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0" y="2027583"/>
            <a:ext cx="12192000" cy="42931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4"/>
          </p:nvPr>
        </p:nvSpPr>
        <p:spPr>
          <a:xfrm>
            <a:off x="1307007" y="2184388"/>
            <a:ext cx="9720471" cy="3977873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pic>
        <p:nvPicPr>
          <p:cNvPr id="15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1311966" y="0"/>
            <a:ext cx="9720470" cy="1066698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17" name="Marcador de texto 4"/>
          <p:cNvSpPr>
            <a:spLocks noGrp="1"/>
          </p:cNvSpPr>
          <p:nvPr>
            <p:ph type="body" sz="quarter" idx="15" hasCustomPrompt="1"/>
          </p:nvPr>
        </p:nvSpPr>
        <p:spPr>
          <a:xfrm>
            <a:off x="1311964" y="900056"/>
            <a:ext cx="9720471" cy="424254"/>
          </a:xfrm>
        </p:spPr>
        <p:txBody>
          <a:bodyPr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SUBITUTLO</a:t>
            </a:r>
          </a:p>
        </p:txBody>
      </p:sp>
      <p:cxnSp>
        <p:nvCxnSpPr>
          <p:cNvPr id="18" name="Straight Connector 11"/>
          <p:cNvCxnSpPr>
            <a:cxnSpLocks/>
          </p:cNvCxnSpPr>
          <p:nvPr userDrawn="1"/>
        </p:nvCxnSpPr>
        <p:spPr>
          <a:xfrm>
            <a:off x="5826000" y="1262741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200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t>‹Nº›</a:t>
            </a:fld>
            <a:endParaRPr lang="es-ES"/>
          </a:p>
        </p:txBody>
      </p:sp>
      <p:pic>
        <p:nvPicPr>
          <p:cNvPr id="4" name="Graphic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71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52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364586" y="2315673"/>
            <a:ext cx="4791189" cy="1111473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GRACIAS</a:t>
            </a:r>
            <a:endParaRPr lang="es-ES" dirty="0"/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 flipH="1">
            <a:off x="6086353" y="2547000"/>
            <a:ext cx="19294" cy="176400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6364585" y="3427146"/>
            <a:ext cx="4791189" cy="556127"/>
          </a:xfrm>
        </p:spPr>
        <p:txBody>
          <a:bodyPr>
            <a:noAutofit/>
          </a:bodyPr>
          <a:lstStyle>
            <a:lvl1pPr algn="l">
              <a:defRPr sz="24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www / mail / </a:t>
            </a:r>
            <a:r>
              <a:rPr lang="es-ES" dirty="0" err="1"/>
              <a:t>twitter</a:t>
            </a:r>
            <a:r>
              <a:rPr lang="es-ES" dirty="0"/>
              <a:t> / </a:t>
            </a:r>
            <a:r>
              <a:rPr lang="es-ES" dirty="0" err="1"/>
              <a:t>fcb</a:t>
            </a:r>
            <a:r>
              <a:rPr lang="es-ES" dirty="0"/>
              <a:t>…</a:t>
            </a:r>
          </a:p>
        </p:txBody>
      </p:sp>
      <p:pic>
        <p:nvPicPr>
          <p:cNvPr id="10" name="logo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7953" y="3159000"/>
            <a:ext cx="3176469" cy="540000"/>
          </a:xfrm>
          <a:prstGeom prst="rect">
            <a:avLst/>
          </a:prstGeom>
        </p:spPr>
      </p:pic>
      <p:sp>
        <p:nvSpPr>
          <p:cNvPr id="7" name="Marcador de texto 7"/>
          <p:cNvSpPr>
            <a:spLocks noGrp="1"/>
          </p:cNvSpPr>
          <p:nvPr>
            <p:ph type="body" sz="quarter" idx="14" hasCustomPrompt="1"/>
          </p:nvPr>
        </p:nvSpPr>
        <p:spPr>
          <a:xfrm>
            <a:off x="6364585" y="3983273"/>
            <a:ext cx="4791189" cy="556127"/>
          </a:xfrm>
        </p:spPr>
        <p:txBody>
          <a:bodyPr>
            <a:noAutofit/>
          </a:bodyPr>
          <a:lstStyle>
            <a:lvl1pPr algn="l">
              <a:defRPr sz="24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www / mail / </a:t>
            </a:r>
            <a:r>
              <a:rPr lang="es-ES" dirty="0" err="1"/>
              <a:t>twitter</a:t>
            </a:r>
            <a:r>
              <a:rPr lang="es-ES" dirty="0"/>
              <a:t> / </a:t>
            </a:r>
            <a:r>
              <a:rPr lang="es-ES" dirty="0" err="1"/>
              <a:t>fcb</a:t>
            </a:r>
            <a:r>
              <a:rPr lang="es-E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3690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942" y="386780"/>
            <a:ext cx="1694116" cy="288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5169944" y="701083"/>
            <a:ext cx="185210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sz="1400" b="0" dirty="0">
                <a:solidFill>
                  <a:srgbClr val="00D0FF"/>
                </a:solidFill>
              </a:rPr>
              <a:t>www.plainconcepts.com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226755" y="2775999"/>
            <a:ext cx="1032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MADRID</a:t>
            </a:r>
          </a:p>
        </p:txBody>
      </p:sp>
      <p:pic>
        <p:nvPicPr>
          <p:cNvPr id="13" name="Graphic 12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7609" y="1660937"/>
            <a:ext cx="657692" cy="108000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548095" y="3155308"/>
            <a:ext cx="25367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Paseo de la Castellana 163, 10º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28046 Madrid. España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(+34) 91 5346 836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234127" y="2775999"/>
            <a:ext cx="933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BILBAO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703721" y="3155308"/>
            <a:ext cx="19527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Calle Ledesma 10-bis</a:t>
            </a:r>
            <a:r>
              <a:rPr lang="es-ES" sz="1400" b="0" i="0" kern="1200" baseline="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3º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48001 Bilbao. España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(+34) 94 6073 371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006630" y="2775999"/>
            <a:ext cx="1480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BARCELONA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409723" y="3155308"/>
            <a:ext cx="27025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Carrer</a:t>
            </a:r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4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Compte</a:t>
            </a:r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4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d’Urgell</a:t>
            </a:r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240 4º 1A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08036 Barcelona. España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(+34) 93 7978 566</a:t>
            </a:r>
          </a:p>
        </p:txBody>
      </p:sp>
      <p:pic>
        <p:nvPicPr>
          <p:cNvPr id="20" name="Graphic 1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5371" y="1660937"/>
            <a:ext cx="779241" cy="1080000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9706329" y="2775999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SEVILLA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9230714" y="3155308"/>
            <a:ext cx="22640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Avenida de la innovación s/n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Edificio Renta Sevilla, 3º 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41020 Sevilla. España</a:t>
            </a:r>
          </a:p>
        </p:txBody>
      </p:sp>
      <p:pic>
        <p:nvPicPr>
          <p:cNvPr id="23" name="Graphic 22"/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73186" y="1516937"/>
            <a:ext cx="476000" cy="1224000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2624632" y="5027249"/>
            <a:ext cx="83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DUBAI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1876254" y="5427359"/>
            <a:ext cx="23271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Dubai Internet City. Building 1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73030 Dubai. EAU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(+971) 4 551 6653</a:t>
            </a:r>
            <a:endParaRPr lang="es-ES" sz="14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26" name="Graphic 25"/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28367" y="3902874"/>
            <a:ext cx="422886" cy="1100962"/>
          </a:xfrm>
          <a:prstGeom prst="rect">
            <a:avLst/>
          </a:prstGeom>
        </p:spPr>
      </p:pic>
      <p:sp>
        <p:nvSpPr>
          <p:cNvPr id="27" name="TextBox 26"/>
          <p:cNvSpPr txBox="1"/>
          <p:nvPr userDrawn="1"/>
        </p:nvSpPr>
        <p:spPr>
          <a:xfrm>
            <a:off x="5485261" y="5027249"/>
            <a:ext cx="1174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LONDON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5104612" y="5427359"/>
            <a:ext cx="19357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Impact Hub Kings Cross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24B York Way, N1 9AB 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London. UK</a:t>
            </a:r>
            <a:endParaRPr lang="es-ES" sz="14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8492265" y="5027249"/>
            <a:ext cx="1003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SEATTLE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8014474" y="5427359"/>
            <a:ext cx="19594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1511, Third Ave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Seattle WA 98101. USA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(+1) 206 708 1285</a:t>
            </a:r>
            <a:endParaRPr lang="es-ES" sz="14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31" name="Graphic 30"/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5997" y="3923836"/>
            <a:ext cx="692952" cy="1080000"/>
          </a:xfrm>
          <a:prstGeom prst="rect">
            <a:avLst/>
          </a:prstGeom>
        </p:spPr>
      </p:pic>
      <p:pic>
        <p:nvPicPr>
          <p:cNvPr id="32" name="Graphic 31"/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77625" y="3923836"/>
            <a:ext cx="833145" cy="1080000"/>
          </a:xfrm>
          <a:prstGeom prst="rect">
            <a:avLst/>
          </a:prstGeom>
        </p:spPr>
      </p:pic>
      <p:pic>
        <p:nvPicPr>
          <p:cNvPr id="3" name="Graphic 2"/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4127" y="1900932"/>
            <a:ext cx="10572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20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ulo"/>
          <p:cNvSpPr>
            <a:spLocks noGrp="1"/>
          </p:cNvSpPr>
          <p:nvPr>
            <p:ph type="title" hasCustomPrompt="1"/>
          </p:nvPr>
        </p:nvSpPr>
        <p:spPr>
          <a:xfrm>
            <a:off x="6373863" y="2103642"/>
            <a:ext cx="4640867" cy="2938924"/>
          </a:xfrm>
        </p:spPr>
        <p:txBody>
          <a:bodyPr anchor="t"/>
          <a:lstStyle>
            <a:lvl1pPr>
              <a:defRPr b="0">
                <a:solidFill>
                  <a:srgbClr val="00D0FF"/>
                </a:solidFill>
              </a:defRPr>
            </a:lvl1pPr>
          </a:lstStyle>
          <a:p>
            <a:r>
              <a:rPr lang="en-US" dirty="0"/>
              <a:t>Event    </a:t>
            </a:r>
            <a:endParaRPr lang="es-ES" dirty="0"/>
          </a:p>
        </p:txBody>
      </p:sp>
      <p:pic>
        <p:nvPicPr>
          <p:cNvPr id="21" name="logo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7734" y="1151360"/>
            <a:ext cx="4320000" cy="734400"/>
          </a:xfrm>
          <a:prstGeom prst="rect">
            <a:avLst/>
          </a:prstGeom>
        </p:spPr>
      </p:pic>
      <p:cxnSp>
        <p:nvCxnSpPr>
          <p:cNvPr id="29" name="linea"/>
          <p:cNvCxnSpPr/>
          <p:nvPr userDrawn="1"/>
        </p:nvCxnSpPr>
        <p:spPr>
          <a:xfrm>
            <a:off x="6507734" y="2103641"/>
            <a:ext cx="720000" cy="0"/>
          </a:xfrm>
          <a:prstGeom prst="line">
            <a:avLst/>
          </a:prstGeom>
          <a:ln w="508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gina"/>
          <p:cNvSpPr>
            <a:spLocks noGrp="1"/>
          </p:cNvSpPr>
          <p:nvPr>
            <p:ph type="sldNum" sz="quarter" idx="12"/>
          </p:nvPr>
        </p:nvSpPr>
        <p:spPr>
          <a:xfrm>
            <a:off x="11245174" y="6375468"/>
            <a:ext cx="770106" cy="365125"/>
          </a:xfrm>
        </p:spPr>
        <p:txBody>
          <a:bodyPr/>
          <a:lstStyle>
            <a:lvl1pPr>
              <a:defRPr>
                <a:solidFill>
                  <a:srgbClr val="00D0FF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3" name="marco"/>
          <p:cNvSpPr/>
          <p:nvPr userDrawn="1"/>
        </p:nvSpPr>
        <p:spPr>
          <a:xfrm>
            <a:off x="6115512" y="841786"/>
            <a:ext cx="5174428" cy="5174428"/>
          </a:xfrm>
          <a:prstGeom prst="rect">
            <a:avLst/>
          </a:prstGeom>
          <a:noFill/>
          <a:ln w="50800" cap="sq">
            <a:solidFill>
              <a:srgbClr val="00D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fecha"/>
          <p:cNvSpPr>
            <a:spLocks noGrp="1"/>
          </p:cNvSpPr>
          <p:nvPr>
            <p:ph type="body" sz="quarter" idx="14" hasCustomPrompt="1"/>
          </p:nvPr>
        </p:nvSpPr>
        <p:spPr>
          <a:xfrm>
            <a:off x="6373864" y="5072013"/>
            <a:ext cx="4640866" cy="707886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4000" b="1" cap="none" baseline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DD.MM.YY</a:t>
            </a:r>
          </a:p>
        </p:txBody>
      </p:sp>
    </p:spTree>
    <p:extLst>
      <p:ext uri="{BB962C8B-B14F-4D97-AF65-F5344CB8AC3E}">
        <p14:creationId xmlns:p14="http://schemas.microsoft.com/office/powerpoint/2010/main" val="804240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gina"/>
          <p:cNvSpPr>
            <a:spLocks noGrp="1"/>
          </p:cNvSpPr>
          <p:nvPr>
            <p:ph type="sldNum" sz="quarter" idx="12"/>
          </p:nvPr>
        </p:nvSpPr>
        <p:spPr>
          <a:xfrm>
            <a:off x="11245174" y="6375468"/>
            <a:ext cx="770106" cy="365125"/>
          </a:xfrm>
        </p:spPr>
        <p:txBody>
          <a:bodyPr/>
          <a:lstStyle>
            <a:lvl1pPr>
              <a:defRPr>
                <a:solidFill>
                  <a:srgbClr val="00D0FF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368527" y="728999"/>
            <a:ext cx="5646752" cy="5400001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2000" b="0">
                <a:solidFill>
                  <a:schemeClr val="bg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Name Surname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0" y="729000"/>
            <a:ext cx="0" cy="5400000"/>
          </a:xfrm>
          <a:prstGeom prst="line">
            <a:avLst/>
          </a:prstGeom>
          <a:ln w="508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2952816" y="484950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0" dirty="0" err="1">
                <a:solidFill>
                  <a:srgbClr val="00D0FF"/>
                </a:solidFill>
              </a:rPr>
              <a:t>Overview</a:t>
            </a:r>
            <a:endParaRPr lang="es-ES" b="0" dirty="0">
              <a:solidFill>
                <a:srgbClr val="00D0FF"/>
              </a:solidFill>
            </a:endParaRP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880" y="6450171"/>
            <a:ext cx="1044000" cy="1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958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880" y="6450171"/>
            <a:ext cx="1044000" cy="177480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84243" y="6236729"/>
            <a:ext cx="1116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8504" y="6375468"/>
            <a:ext cx="770106" cy="365125"/>
          </a:xfrm>
        </p:spPr>
        <p:txBody>
          <a:bodyPr/>
          <a:lstStyle/>
          <a:p>
            <a:fld id="{88CB616A-2EDE-4F93-81C7-BE29C9C217CB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84242" y="2515584"/>
            <a:ext cx="10524261" cy="1785626"/>
          </a:xfrm>
        </p:spPr>
        <p:txBody>
          <a:bodyPr anchor="ctr">
            <a:noAutofit/>
          </a:bodyPr>
          <a:lstStyle>
            <a:lvl1pPr algn="l">
              <a:defRPr sz="6000" b="0">
                <a:solidFill>
                  <a:srgbClr val="01DB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8090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onen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089910" y="962009"/>
            <a:ext cx="3828286" cy="5040000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10" name="Picture 9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061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8256" y="3302845"/>
            <a:ext cx="5244092" cy="212033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4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258256" y="1650687"/>
            <a:ext cx="5244091" cy="890635"/>
          </a:xfrm>
        </p:spPr>
        <p:txBody>
          <a:bodyPr/>
          <a:lstStyle>
            <a:lvl1pPr algn="l">
              <a:defRPr b="1" i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Name Surname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6263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r>
              <a:rPr lang="es-ES" dirty="0"/>
              <a:t>#</a:t>
            </a:r>
            <a:r>
              <a:rPr lang="es-ES" dirty="0" err="1"/>
              <a:t>MicroservicesEvent</a:t>
            </a:r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cxnSp>
        <p:nvCxnSpPr>
          <p:cNvPr id="12" name="Straight Connector 11"/>
          <p:cNvCxnSpPr>
            <a:cxnSpLocks/>
          </p:cNvCxnSpPr>
          <p:nvPr userDrawn="1"/>
        </p:nvCxnSpPr>
        <p:spPr>
          <a:xfrm>
            <a:off x="5368770" y="289253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5258256" y="2931584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600" dirty="0">
              <a:solidFill>
                <a:srgbClr val="43536D"/>
              </a:solidFill>
            </a:endParaRPr>
          </a:p>
        </p:txBody>
      </p:sp>
      <p:sp>
        <p:nvSpPr>
          <p:cNvPr id="11" name="Marcador de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5258256" y="5741773"/>
            <a:ext cx="4791189" cy="270241"/>
          </a:xfrm>
        </p:spPr>
        <p:txBody>
          <a:bodyPr>
            <a:noAutofit/>
          </a:bodyPr>
          <a:lstStyle>
            <a:lvl1pPr algn="l">
              <a:defRPr sz="16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@</a:t>
            </a:r>
            <a:r>
              <a:rPr lang="es-ES" dirty="0" err="1"/>
              <a:t>nombretwitter</a:t>
            </a:r>
            <a:endParaRPr lang="es-E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258256" y="2956342"/>
            <a:ext cx="3362258" cy="326458"/>
          </a:xfrm>
        </p:spPr>
        <p:txBody>
          <a:bodyPr/>
          <a:lstStyle>
            <a:lvl1pPr>
              <a:defRPr sz="1800">
                <a:solidFill>
                  <a:srgbClr val="43536D"/>
                </a:solidFill>
              </a:defRPr>
            </a:lvl1pPr>
          </a:lstStyle>
          <a:p>
            <a:pPr lvl="0"/>
            <a:r>
              <a:rPr lang="es-ES" dirty="0"/>
              <a:t>CARGO</a:t>
            </a:r>
          </a:p>
        </p:txBody>
      </p:sp>
    </p:spTree>
    <p:extLst>
      <p:ext uri="{BB962C8B-B14F-4D97-AF65-F5344CB8AC3E}">
        <p14:creationId xmlns:p14="http://schemas.microsoft.com/office/powerpoint/2010/main" val="2195223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onent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6263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022" y="2918750"/>
            <a:ext cx="3362258" cy="212033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4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8653023" y="1627866"/>
            <a:ext cx="3362258" cy="890635"/>
          </a:xfrm>
        </p:spPr>
        <p:txBody>
          <a:bodyPr>
            <a:normAutofit/>
          </a:bodyPr>
          <a:lstStyle>
            <a:lvl1pPr algn="l">
              <a:defRPr sz="2800" b="1" i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Name Surname</a:t>
            </a:r>
            <a:endParaRPr lang="es-E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228677" y="1890584"/>
            <a:ext cx="2156909" cy="3141736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2" name="Straight Connector 11"/>
          <p:cNvCxnSpPr>
            <a:cxnSpLocks/>
          </p:cNvCxnSpPr>
          <p:nvPr userDrawn="1"/>
        </p:nvCxnSpPr>
        <p:spPr>
          <a:xfrm>
            <a:off x="8763536" y="2574702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2640608" y="2925515"/>
            <a:ext cx="3362258" cy="212033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4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216263" y="1897349"/>
            <a:ext cx="2156909" cy="3141736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7" name="Straight Connector 11"/>
          <p:cNvCxnSpPr>
            <a:cxnSpLocks/>
          </p:cNvCxnSpPr>
          <p:nvPr userDrawn="1"/>
        </p:nvCxnSpPr>
        <p:spPr>
          <a:xfrm>
            <a:off x="2751122" y="258146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2640608" y="1896201"/>
            <a:ext cx="3362258" cy="615950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43536D"/>
                </a:solidFill>
                <a:latin typeface="+mj-lt"/>
              </a:defRPr>
            </a:lvl1pPr>
          </a:lstStyle>
          <a:p>
            <a:pPr lvl="0"/>
            <a:r>
              <a:rPr lang="es-ES" dirty="0"/>
              <a:t>Nombre Apellido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2640608" y="2592292"/>
            <a:ext cx="3362258" cy="326458"/>
          </a:xfrm>
        </p:spPr>
        <p:txBody>
          <a:bodyPr/>
          <a:lstStyle>
            <a:lvl1pPr>
              <a:defRPr sz="1800">
                <a:solidFill>
                  <a:srgbClr val="43536D"/>
                </a:solidFill>
              </a:defRPr>
            </a:lvl1pPr>
          </a:lstStyle>
          <a:p>
            <a:pPr lvl="0"/>
            <a:r>
              <a:rPr lang="es-ES" dirty="0"/>
              <a:t>CARGO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653022" y="2599057"/>
            <a:ext cx="3362258" cy="326458"/>
          </a:xfrm>
        </p:spPr>
        <p:txBody>
          <a:bodyPr/>
          <a:lstStyle>
            <a:lvl1pPr>
              <a:defRPr sz="1800">
                <a:solidFill>
                  <a:srgbClr val="43536D"/>
                </a:solidFill>
              </a:defRPr>
            </a:lvl1pPr>
          </a:lstStyle>
          <a:p>
            <a:pPr lvl="0"/>
            <a:r>
              <a:rPr lang="es-ES" dirty="0"/>
              <a:t>CARGO</a:t>
            </a:r>
          </a:p>
        </p:txBody>
      </p:sp>
      <p:sp>
        <p:nvSpPr>
          <p:cNvPr id="21" name="Marcador de texto 7"/>
          <p:cNvSpPr>
            <a:spLocks noGrp="1"/>
          </p:cNvSpPr>
          <p:nvPr>
            <p:ph type="body" sz="quarter" idx="18" hasCustomPrompt="1"/>
          </p:nvPr>
        </p:nvSpPr>
        <p:spPr>
          <a:xfrm>
            <a:off x="2640608" y="5101636"/>
            <a:ext cx="3362259" cy="270241"/>
          </a:xfrm>
        </p:spPr>
        <p:txBody>
          <a:bodyPr>
            <a:noAutofit/>
          </a:bodyPr>
          <a:lstStyle>
            <a:lvl1pPr algn="l">
              <a:defRPr sz="16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@</a:t>
            </a:r>
            <a:r>
              <a:rPr lang="es-ES" dirty="0" err="1"/>
              <a:t>nombretwitter</a:t>
            </a:r>
            <a:endParaRPr lang="es-ES" dirty="0"/>
          </a:p>
        </p:txBody>
      </p:sp>
      <p:sp>
        <p:nvSpPr>
          <p:cNvPr id="22" name="Marcador de texto 7"/>
          <p:cNvSpPr>
            <a:spLocks noGrp="1"/>
          </p:cNvSpPr>
          <p:nvPr>
            <p:ph type="body" sz="quarter" idx="19" hasCustomPrompt="1"/>
          </p:nvPr>
        </p:nvSpPr>
        <p:spPr>
          <a:xfrm>
            <a:off x="8653022" y="5101635"/>
            <a:ext cx="3362257" cy="270241"/>
          </a:xfrm>
        </p:spPr>
        <p:txBody>
          <a:bodyPr>
            <a:noAutofit/>
          </a:bodyPr>
          <a:lstStyle>
            <a:lvl1pPr algn="l">
              <a:defRPr sz="16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@</a:t>
            </a:r>
            <a:r>
              <a:rPr lang="es-ES" dirty="0" err="1"/>
              <a:t>nombretwitter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413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Subi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965" y="2100470"/>
            <a:ext cx="9720471" cy="3438939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1311964" y="1430138"/>
            <a:ext cx="9720471" cy="261862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SUBITUTLO</a:t>
            </a:r>
          </a:p>
        </p:txBody>
      </p:sp>
      <p:cxnSp>
        <p:nvCxnSpPr>
          <p:cNvPr id="10" name="Straight Connector 11"/>
          <p:cNvCxnSpPr>
            <a:cxnSpLocks/>
          </p:cNvCxnSpPr>
          <p:nvPr userDrawn="1"/>
        </p:nvCxnSpPr>
        <p:spPr>
          <a:xfrm>
            <a:off x="5826000" y="1812701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507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 userDrawn="1">
          <p15:clr>
            <a:srgbClr val="FBAE40"/>
          </p15:clr>
        </p15:guide>
        <p15:guide id="2" pos="43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cxnSp>
        <p:nvCxnSpPr>
          <p:cNvPr id="10" name="Straight Connector 11"/>
          <p:cNvCxnSpPr>
            <a:cxnSpLocks/>
          </p:cNvCxnSpPr>
          <p:nvPr userDrawn="1"/>
        </p:nvCxnSpPr>
        <p:spPr>
          <a:xfrm>
            <a:off x="5826000" y="156402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084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11965" y="1764000"/>
            <a:ext cx="9720471" cy="4320000"/>
          </a:xfrm>
        </p:spPr>
        <p:txBody>
          <a:bodyPr>
            <a:normAutofit/>
          </a:bodyPr>
          <a:lstStyle>
            <a:lvl1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1"/>
              </a:buClr>
              <a:buSzPct val="70000"/>
              <a:buFont typeface="Helvetica35-Thin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1"/>
              </a:buClr>
              <a:buSzPct val="70000"/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line</a:t>
            </a:r>
          </a:p>
          <a:p>
            <a:pPr lvl="2"/>
            <a:r>
              <a:rPr lang="en-US" dirty="0"/>
              <a:t>line	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cxnSp>
        <p:nvCxnSpPr>
          <p:cNvPr id="10" name="Straight Connector 11"/>
          <p:cNvCxnSpPr>
            <a:cxnSpLocks/>
          </p:cNvCxnSpPr>
          <p:nvPr userDrawn="1"/>
        </p:nvCxnSpPr>
        <p:spPr>
          <a:xfrm>
            <a:off x="5826000" y="156402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142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485" y="6356350"/>
            <a:ext cx="186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45174" y="6375468"/>
            <a:ext cx="770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DBFF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096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5" r:id="rId2"/>
    <p:sldLayoutId id="2147483764" r:id="rId3"/>
    <p:sldLayoutId id="2147483765" r:id="rId4"/>
    <p:sldLayoutId id="2147483746" r:id="rId5"/>
    <p:sldLayoutId id="2147483747" r:id="rId6"/>
    <p:sldLayoutId id="2147483679" r:id="rId7"/>
    <p:sldLayoutId id="2147483756" r:id="rId8"/>
    <p:sldLayoutId id="2147483760" r:id="rId9"/>
    <p:sldLayoutId id="2147483748" r:id="rId10"/>
    <p:sldLayoutId id="2147483758" r:id="rId11"/>
    <p:sldLayoutId id="2147483749" r:id="rId12"/>
    <p:sldLayoutId id="2147483766" r:id="rId13"/>
    <p:sldLayoutId id="2147483750" r:id="rId14"/>
    <p:sldLayoutId id="2147483751" r:id="rId15"/>
    <p:sldLayoutId id="2147483697" r:id="rId16"/>
    <p:sldLayoutId id="2147483763" r:id="rId17"/>
    <p:sldLayoutId id="2147483754" r:id="rId18"/>
    <p:sldLayoutId id="2147483762" r:id="rId19"/>
  </p:sldLayoutIdLst>
  <p:hf hdr="0" dt="0"/>
  <p:txStyles>
    <p:titleStyle>
      <a:lvl1pPr algn="l" defTabSz="1219170" rtl="0" eaLnBrk="1" latinLnBrk="0" hangingPunct="1">
        <a:spcBef>
          <a:spcPct val="0"/>
        </a:spcBef>
        <a:buNone/>
        <a:defRPr sz="5867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Font typeface="Arial" pitchFamily="34" charset="0"/>
        <a:buNone/>
        <a:defRPr sz="2667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609585" indent="0" algn="l" defTabSz="1219170" rtl="0" eaLnBrk="1" latinLnBrk="0" hangingPunct="1">
        <a:spcBef>
          <a:spcPct val="20000"/>
        </a:spcBef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0" algn="l" defTabSz="1219170" rtl="0" eaLnBrk="1" latinLnBrk="0" hangingPunct="1">
        <a:spcBef>
          <a:spcPct val="20000"/>
        </a:spcBef>
        <a:buFont typeface="Arial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0" algn="l" defTabSz="1219170" rtl="0" eaLnBrk="1" latinLnBrk="0" hangingPunct="1">
        <a:spcBef>
          <a:spcPct val="200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spcBef>
          <a:spcPct val="20000"/>
        </a:spcBef>
        <a:buFont typeface="Arial" pitchFamily="34" charset="0"/>
        <a:buNone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www.linkedin.com/in/david-sanz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HealthChecks" TargetMode="Externa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eShopOnContainers" TargetMode="Externa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eShopOnContainers" TargetMode="Externa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eShopOnContainers" TargetMode="Externa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eShopOnContainers" TargetMode="Externa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Jon_Postel" TargetMode="Externa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myservice/api/v2.1.2/resources" TargetMode="Externa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hop.oreilly.com/product/0636920033158.do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shop.oreilly.com/product/0636920033158.do" TargetMode="Externa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shop.oreilly.com/product/0636920033158.do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22.11.2017</a:t>
            </a:r>
          </a:p>
        </p:txBody>
      </p:sp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Microservices</a:t>
            </a:r>
            <a:r>
              <a:rPr lang="es-ES" b="1" dirty="0"/>
              <a:t> </a:t>
            </a:r>
            <a:r>
              <a:rPr lang="es-ES" b="1" dirty="0" err="1"/>
              <a:t>Architecture</a:t>
            </a:r>
            <a:r>
              <a:rPr lang="es-ES" b="1" dirty="0"/>
              <a:t> MSA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Ramón Tomás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272215" y="4163934"/>
            <a:ext cx="5865340" cy="584775"/>
          </a:xfrm>
        </p:spPr>
        <p:txBody>
          <a:bodyPr/>
          <a:lstStyle/>
          <a:p>
            <a:r>
              <a:rPr lang="es-ES" dirty="0"/>
              <a:t>MSA </a:t>
            </a:r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5272215" y="5467405"/>
            <a:ext cx="5865340" cy="461665"/>
          </a:xfrm>
        </p:spPr>
        <p:txBody>
          <a:bodyPr/>
          <a:lstStyle/>
          <a:p>
            <a:r>
              <a:rPr lang="es-ES" sz="2400"/>
              <a:t>David Sanz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241830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7213336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System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fault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tolerant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Services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recovers</a:t>
            </a:r>
            <a:r>
              <a:rPr lang="es-ES" dirty="0">
                <a:solidFill>
                  <a:prstClr val="black"/>
                </a:solidFill>
              </a:rPr>
              <a:t> after a </a:t>
            </a:r>
            <a:r>
              <a:rPr lang="es-ES" dirty="0" err="1">
                <a:solidFill>
                  <a:prstClr val="black"/>
                </a:solidFill>
              </a:rPr>
              <a:t>network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service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failure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avoiding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downtime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or</a:t>
            </a:r>
            <a:r>
              <a:rPr lang="es-ES" dirty="0">
                <a:solidFill>
                  <a:prstClr val="black"/>
                </a:solidFill>
              </a:rPr>
              <a:t> data </a:t>
            </a:r>
            <a:r>
              <a:rPr lang="es-ES" dirty="0" err="1">
                <a:solidFill>
                  <a:prstClr val="black"/>
                </a:solidFill>
              </a:rPr>
              <a:t>loss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asynchronous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communication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timeouts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retries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with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exponential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backoff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policies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Circuit</a:t>
            </a:r>
            <a:r>
              <a:rPr lang="es-ES" dirty="0">
                <a:solidFill>
                  <a:prstClr val="black"/>
                </a:solidFill>
              </a:rPr>
              <a:t> Breaker </a:t>
            </a:r>
            <a:r>
              <a:rPr lang="es-ES" dirty="0" err="1">
                <a:solidFill>
                  <a:prstClr val="black"/>
                </a:solidFill>
              </a:rPr>
              <a:t>patterns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Limit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the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number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queued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requests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Health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monitoring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failure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564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5362124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Protects</a:t>
            </a:r>
            <a:r>
              <a:rPr lang="es-ES" dirty="0">
                <a:solidFill>
                  <a:prstClr val="black"/>
                </a:solidFill>
              </a:rPr>
              <a:t> a </a:t>
            </a:r>
            <a:r>
              <a:rPr lang="es-ES" dirty="0" err="1">
                <a:solidFill>
                  <a:prstClr val="black"/>
                </a:solidFill>
              </a:rPr>
              <a:t>function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call</a:t>
            </a:r>
            <a:r>
              <a:rPr lang="es-ES" dirty="0">
                <a:solidFill>
                  <a:prstClr val="black"/>
                </a:solidFill>
              </a:rPr>
              <a:t> in a </a:t>
            </a:r>
            <a:r>
              <a:rPr lang="es-ES" dirty="0" err="1">
                <a:solidFill>
                  <a:prstClr val="black"/>
                </a:solidFill>
              </a:rPr>
              <a:t>circuit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broker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objects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which</a:t>
            </a:r>
            <a:r>
              <a:rPr lang="es-ES" dirty="0">
                <a:solidFill>
                  <a:prstClr val="black"/>
                </a:solidFill>
              </a:rPr>
              <a:t> monitores </a:t>
            </a:r>
            <a:r>
              <a:rPr lang="es-ES" dirty="0" err="1">
                <a:solidFill>
                  <a:prstClr val="black"/>
                </a:solidFill>
              </a:rPr>
              <a:t>for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failures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Avoids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putting</a:t>
            </a:r>
            <a:r>
              <a:rPr lang="es-ES" dirty="0">
                <a:solidFill>
                  <a:prstClr val="black"/>
                </a:solidFill>
              </a:rPr>
              <a:t> load </a:t>
            </a:r>
            <a:r>
              <a:rPr lang="es-ES" dirty="0" err="1">
                <a:solidFill>
                  <a:prstClr val="black"/>
                </a:solidFill>
              </a:rPr>
              <a:t>on</a:t>
            </a:r>
            <a:r>
              <a:rPr lang="es-ES" dirty="0">
                <a:solidFill>
                  <a:prstClr val="black"/>
                </a:solidFill>
              </a:rPr>
              <a:t> a </a:t>
            </a:r>
            <a:r>
              <a:rPr lang="es-ES" dirty="0" err="1">
                <a:solidFill>
                  <a:prstClr val="black"/>
                </a:solidFill>
              </a:rPr>
              <a:t>strugling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service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If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the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number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failures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n-US" dirty="0"/>
              <a:t>reach a certain threshold, the circuit changes to </a:t>
            </a:r>
            <a:r>
              <a:rPr lang="en-US" b="1" dirty="0"/>
              <a:t>Open state </a:t>
            </a:r>
            <a:r>
              <a:rPr lang="en-US" dirty="0"/>
              <a:t>and </a:t>
            </a:r>
            <a:r>
              <a:rPr lang="es-ES" dirty="0">
                <a:solidFill>
                  <a:prstClr val="black"/>
                </a:solidFill>
              </a:rPr>
              <a:t>s</a:t>
            </a:r>
            <a:r>
              <a:rPr lang="en-US" dirty="0" err="1">
                <a:solidFill>
                  <a:prstClr val="black"/>
                </a:solidFill>
              </a:rPr>
              <a:t>ubsequent</a:t>
            </a:r>
            <a:r>
              <a:rPr lang="en-US" dirty="0">
                <a:solidFill>
                  <a:prstClr val="black"/>
                </a:solidFill>
              </a:rPr>
              <a:t> requests will fail.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A</a:t>
            </a:r>
            <a:r>
              <a:rPr lang="en-US" dirty="0" err="1">
                <a:solidFill>
                  <a:prstClr val="black"/>
                </a:solidFill>
              </a:rPr>
              <a:t>fter</a:t>
            </a:r>
            <a:r>
              <a:rPr lang="en-US" dirty="0">
                <a:solidFill>
                  <a:prstClr val="black"/>
                </a:solidFill>
              </a:rPr>
              <a:t> a timeout the circuit changes to </a:t>
            </a:r>
            <a:r>
              <a:rPr lang="en-US" b="1" dirty="0">
                <a:solidFill>
                  <a:prstClr val="black"/>
                </a:solidFill>
              </a:rPr>
              <a:t>Half-open state </a:t>
            </a:r>
            <a:r>
              <a:rPr lang="en-US" dirty="0">
                <a:solidFill>
                  <a:prstClr val="black"/>
                </a:solidFill>
              </a:rPr>
              <a:t>and makes a trial request.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I</a:t>
            </a:r>
            <a:r>
              <a:rPr lang="en-US" dirty="0">
                <a:solidFill>
                  <a:prstClr val="black"/>
                </a:solidFill>
              </a:rPr>
              <a:t>f successful, the circuit changes to </a:t>
            </a:r>
            <a:r>
              <a:rPr lang="en-US" b="1" dirty="0">
                <a:solidFill>
                  <a:prstClr val="black"/>
                </a:solidFill>
              </a:rPr>
              <a:t>Closed state </a:t>
            </a:r>
            <a:r>
              <a:rPr lang="en-US" dirty="0">
                <a:solidFill>
                  <a:prstClr val="black"/>
                </a:solidFill>
              </a:rPr>
              <a:t>and subsequent request will be sent.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I</a:t>
            </a:r>
            <a:r>
              <a:rPr lang="en-US" dirty="0">
                <a:solidFill>
                  <a:prstClr val="black"/>
                </a:solidFill>
              </a:rPr>
              <a:t>f not, is changed to </a:t>
            </a:r>
            <a:r>
              <a:rPr lang="en-US" b="1" dirty="0">
                <a:solidFill>
                  <a:prstClr val="black"/>
                </a:solidFill>
              </a:rPr>
              <a:t>Open state </a:t>
            </a:r>
            <a:r>
              <a:rPr lang="en-US" dirty="0">
                <a:solidFill>
                  <a:prstClr val="black"/>
                </a:solidFill>
              </a:rPr>
              <a:t>again.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Circuit</a:t>
            </a:r>
            <a:r>
              <a:rPr lang="es-ES" dirty="0"/>
              <a:t> Breaker</a:t>
            </a:r>
            <a:br>
              <a:rPr lang="es-ES" dirty="0"/>
            </a:br>
            <a:r>
              <a:rPr lang="es-ES" dirty="0" err="1"/>
              <a:t>Pattern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11</a:t>
            </a:fld>
            <a:endParaRPr lang="es-ES" dirty="0"/>
          </a:p>
        </p:txBody>
      </p:sp>
      <p:pic>
        <p:nvPicPr>
          <p:cNvPr id="6" name="Picture 2" descr="Resultado de imagen de circuit breaker pattern microservices">
            <a:extLst>
              <a:ext uri="{FF2B5EF4-FFF2-40B4-BE49-F238E27FC236}">
                <a16:creationId xmlns:a16="http://schemas.microsoft.com/office/drawing/2014/main" id="{B41C2E6E-8520-44D9-A465-C960F83D8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98" y="2744535"/>
            <a:ext cx="53149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32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12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3. </a:t>
            </a:r>
            <a:r>
              <a:rPr lang="es-ES" dirty="0" err="1"/>
              <a:t>Infrastructure</a:t>
            </a:r>
            <a:r>
              <a:rPr lang="es-ES" dirty="0"/>
              <a:t> </a:t>
            </a:r>
            <a:r>
              <a:rPr lang="es-ES" dirty="0" err="1"/>
              <a:t>Automation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6863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5066288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Adopt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DevOps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methodology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Continous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Integration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Continuous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Deployment</a:t>
            </a:r>
            <a:r>
              <a:rPr lang="es-ES" dirty="0">
                <a:solidFill>
                  <a:prstClr val="black"/>
                </a:solidFill>
              </a:rPr>
              <a:t> (CI/CD)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Faster</a:t>
            </a:r>
            <a:r>
              <a:rPr lang="es-ES" dirty="0">
                <a:solidFill>
                  <a:prstClr val="black"/>
                </a:solidFill>
              </a:rPr>
              <a:t> and </a:t>
            </a:r>
            <a:r>
              <a:rPr lang="es-ES" dirty="0" err="1">
                <a:solidFill>
                  <a:prstClr val="black"/>
                </a:solidFill>
              </a:rPr>
              <a:t>independent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deliveries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Automated</a:t>
            </a:r>
            <a:r>
              <a:rPr lang="es-ES" dirty="0">
                <a:solidFill>
                  <a:prstClr val="black"/>
                </a:solidFill>
              </a:rPr>
              <a:t> QA and </a:t>
            </a:r>
            <a:r>
              <a:rPr lang="es-ES" dirty="0" err="1">
                <a:solidFill>
                  <a:prstClr val="black"/>
                </a:solidFill>
              </a:rPr>
              <a:t>Deployments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Infrastructure</a:t>
            </a:r>
            <a:br>
              <a:rPr lang="es-ES" dirty="0"/>
            </a:br>
            <a:r>
              <a:rPr lang="es-ES" dirty="0" err="1"/>
              <a:t>Automation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13</a:t>
            </a:fld>
            <a:endParaRPr lang="es-ES" dirty="0"/>
          </a:p>
        </p:txBody>
      </p:sp>
      <p:pic>
        <p:nvPicPr>
          <p:cNvPr id="1026" name="Picture 2" descr="Resultado de imagen de devops cicd">
            <a:extLst>
              <a:ext uri="{FF2B5EF4-FFF2-40B4-BE49-F238E27FC236}">
                <a16:creationId xmlns:a16="http://schemas.microsoft.com/office/drawing/2014/main" id="{324E31C9-FA4C-455B-A07E-A1BF083FA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99193"/>
            <a:ext cx="59626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797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14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4800" dirty="0"/>
              <a:t>Workshop: adding Circuit Breaker with Polly</a:t>
            </a:r>
          </a:p>
        </p:txBody>
      </p:sp>
    </p:spTree>
    <p:extLst>
      <p:ext uri="{BB962C8B-B14F-4D97-AF65-F5344CB8AC3E}">
        <p14:creationId xmlns:p14="http://schemas.microsoft.com/office/powerpoint/2010/main" val="3905953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15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4. </a:t>
            </a:r>
            <a:r>
              <a:rPr lang="es-ES" dirty="0" err="1"/>
              <a:t>Health</a:t>
            </a:r>
            <a:r>
              <a:rPr lang="es-ES" dirty="0"/>
              <a:t> </a:t>
            </a:r>
            <a:r>
              <a:rPr lang="es-ES" dirty="0" err="1"/>
              <a:t>monitoring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034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3087A25-92C7-477B-8C1F-FD2131448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We have lots of instances of our services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 service instance can be down for  handling requests but the host be running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We need a way to detect these outages to raise a warning and handle the situation 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Move traffic to other instances of the same service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Notify the team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Recycle the service</a:t>
            </a:r>
            <a:endParaRPr lang="es-ES" sz="16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4DB68BB-334E-43E2-A57C-4810B1615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situation</a:t>
            </a:r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B15C30F-D595-43A3-9F5F-6F52B6FE27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4CEFA4-003E-47A2-9D60-990FD17845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913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2A21C4-6520-4623-937A-1C4274CD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It is the group of operations and activities related to provide the near-real-time information about the containers and microservices.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Health monitoring is different from diagnostics: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Diagnostics is about tracking and measuring data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Health monitoring is about the state of a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5FCB65-9EA9-41A2-8437-0B3A2FF1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Health monitoring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B9DE0-24F6-4D07-97FE-36F49B31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sng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1FA88-2554-4B50-82B0-7FCD6110FC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925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2A21C4-6520-4623-937A-1C4274CD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There are programs that automatize the management of our microservices when they are containerized.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Container managers</a:t>
            </a:r>
            <a:r>
              <a:rPr lang="en-US" dirty="0">
                <a:solidFill>
                  <a:prstClr val="black"/>
                </a:solidFill>
              </a:rPr>
              <a:t> (Kubernetes, Service Fabric, Swarm…) have health monitoring as a built-in feature. They notify when an instance fails and can take actions automatically.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Kubernetes has two kinds of health check, in addition to the detection of application terminated: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+mj-lt"/>
              </a:rPr>
              <a:t>Liveness probes: </a:t>
            </a:r>
            <a:r>
              <a:rPr lang="en-US" sz="1600" dirty="0">
                <a:solidFill>
                  <a:prstClr val="black"/>
                </a:solidFill>
                <a:latin typeface="+mj-lt"/>
              </a:rPr>
              <a:t>checks if the application is up and running. Case where application is crashed or deadlocked but not terminated. HTTP call serves to probe it is ok.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If detected Liveness fail, pod is restarted.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+mj-lt"/>
              </a:rPr>
              <a:t>Readiness probes:</a:t>
            </a:r>
            <a:r>
              <a:rPr lang="en-US" sz="1600" b="1" u="sng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+mj-lt"/>
              </a:rPr>
              <a:t>checks if the application is ready to serve traffic. It implies that all the dependencies (database, other services) are up and running. It can happen when starting pod, updating, etc.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Traffic will not be sent until the application is ready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5FCB65-9EA9-41A2-8437-0B3A2FF1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managers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B9DE0-24F6-4D07-97FE-36F49B31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sng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1FA88-2554-4B50-82B0-7FCD6110FC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708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12DCA51-8FCA-4BE3-84AF-F43C68E5C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5942" y="3255264"/>
            <a:ext cx="5339829" cy="2942337"/>
          </a:xfrm>
        </p:spPr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Docker already provided status about the containers (Running, Exited, Paused…), but not really about the apps running inside the container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Since Docker version 1.12 and for Cocker compose v 2.1, it provides a health check system for the apps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can configure several checks to indicate if the application is healthy</a:t>
            </a:r>
          </a:p>
          <a:p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FEE2D44-9D9C-4055-9686-4255277E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F1A4E6-0774-4ABE-B5CC-8F6E400BBE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31F2A42-695C-4226-8FC8-66568CBC3D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>
              <a:buClr>
                <a:srgbClr val="00D0FF"/>
              </a:buClr>
              <a:buSzPct val="110000"/>
            </a:pPr>
            <a:endParaRPr lang="en-US" dirty="0"/>
          </a:p>
          <a:p>
            <a:pPr lvl="1">
              <a:buClr>
                <a:srgbClr val="00D0FF"/>
              </a:buClr>
              <a:buSzPct val="110000"/>
            </a:pPr>
            <a:endParaRPr lang="en-US" dirty="0"/>
          </a:p>
          <a:p>
            <a:pPr lvl="1">
              <a:buClr>
                <a:srgbClr val="00D0FF"/>
              </a:buClr>
              <a:buSzPct val="110000"/>
            </a:pPr>
            <a:endParaRPr lang="en-US" dirty="0"/>
          </a:p>
          <a:p>
            <a:pPr lvl="1">
              <a:buClr>
                <a:srgbClr val="00D0FF"/>
              </a:buClr>
              <a:buSzPct val="110000"/>
            </a:pPr>
            <a:endParaRPr lang="en-US" dirty="0"/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# Test html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 err="1"/>
              <a:t>healthcheck</a:t>
            </a:r>
            <a:r>
              <a:rPr lang="en-US" dirty="0"/>
              <a:t>: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  test: ["CMD", "curl", "-f", "http://localhost"]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  interval: 1m30s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  timeout: 10s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  retries: 3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  </a:t>
            </a:r>
            <a:r>
              <a:rPr lang="en-US" dirty="0" err="1"/>
              <a:t>start_period</a:t>
            </a:r>
            <a:r>
              <a:rPr lang="en-US" dirty="0"/>
              <a:t>: 40s</a:t>
            </a:r>
          </a:p>
          <a:p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476D4961-7428-47DA-B4A1-9561AE0CB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27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A0E08A-B20C-4B35-A17F-CFFE6C3AC2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AA858F-8E6B-45EF-8FB8-98AF1EE9F7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2</a:t>
            </a:fld>
            <a:endParaRPr lang="es-E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ED324-4406-419B-BE10-00C6EADC4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368923-59E7-4B82-8E98-9F1794B2E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0B5CBD5-751E-45CD-A9DD-767C7E905C6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6A4EE5-3924-4572-98B8-90FC9D0858A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/>
              <a:t>Expert in .NET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Scrum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Experience in pharma diagnostics, homeland security and travel industries</a:t>
            </a:r>
          </a:p>
          <a:p>
            <a:endParaRPr lang="ca-ES" dirty="0">
              <a:hlinkClick r:id="rId2"/>
            </a:endParaRPr>
          </a:p>
          <a:p>
            <a:r>
              <a:rPr lang="ca-ES" dirty="0">
                <a:hlinkClick r:id="rId2"/>
              </a:rPr>
              <a:t>https://www.linkedin.com/in/david-sanz/</a:t>
            </a:r>
            <a:endParaRPr lang="ca-ES" dirty="0"/>
          </a:p>
          <a:p>
            <a:r>
              <a:rPr lang="ca-ES" dirty="0"/>
              <a:t>dsanz@plainconcepts.com</a:t>
            </a:r>
          </a:p>
          <a:p>
            <a:endParaRPr lang="ca-ES" dirty="0"/>
          </a:p>
        </p:txBody>
      </p:sp>
      <p:pic>
        <p:nvPicPr>
          <p:cNvPr id="15" name="Picture Placeholder 14" descr="A person standing in front of a window&#10;&#10;Description generated with very high confidence">
            <a:extLst>
              <a:ext uri="{FF2B5EF4-FFF2-40B4-BE49-F238E27FC236}">
                <a16:creationId xmlns:a16="http://schemas.microsoft.com/office/drawing/2014/main" id="{7058C705-BA86-49F2-B63D-56E698AC7CE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6" r="23016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39D2AC-52DD-4A3C-91A1-344E5D8295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ca-ES" dirty="0"/>
              <a:t>David Sanz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9DEF0A-B492-4B05-8960-954591D2BF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a-ES" dirty="0"/>
              <a:t>Consultant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C7B3BA-6AAB-4C28-B450-5BC6E2148DA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ca-E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83E7C99-6063-405A-BEC5-F0C629DF1D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ca-ES" dirty="0"/>
              <a:t>@</a:t>
            </a:r>
            <a:r>
              <a:rPr lang="ca-ES" dirty="0" err="1"/>
              <a:t>dsrodenas</a:t>
            </a:r>
            <a:r>
              <a:rPr lang="ca-ES" dirty="0"/>
              <a:t> (</a:t>
            </a:r>
            <a:r>
              <a:rPr lang="ca-ES" dirty="0" err="1"/>
              <a:t>twitter</a:t>
            </a:r>
            <a:r>
              <a:rPr lang="ca-ES" dirty="0"/>
              <a:t>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94C0F9-8CE5-4EFE-9114-CCCD3FCF886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48017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2A21C4-6520-4623-937A-1C4274CD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Another example with database</a:t>
            </a:r>
            <a:endParaRPr lang="en-US" sz="1600" dirty="0">
              <a:solidFill>
                <a:prstClr val="black"/>
              </a:solidFill>
              <a:latin typeface="+mj-lt"/>
            </a:endParaRP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5FCB65-9EA9-41A2-8437-0B3A2FF1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B9DE0-24F6-4D07-97FE-36F49B31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sng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1FA88-2554-4B50-82B0-7FCD6110FC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3FC322A-49C3-4F9A-A5D2-B339574C8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" y="4745635"/>
            <a:ext cx="12192000" cy="8150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FF1CB3-699E-457A-AC58-DD401DAE7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2371725"/>
            <a:ext cx="7886700" cy="2114550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E1A07E6-AC44-412F-8E23-9F929E582019}"/>
              </a:ext>
            </a:extLst>
          </p:cNvPr>
          <p:cNvCxnSpPr/>
          <p:nvPr/>
        </p:nvCxnSpPr>
        <p:spPr>
          <a:xfrm>
            <a:off x="6915150" y="5353050"/>
            <a:ext cx="50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557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2A21C4-6520-4623-937A-1C4274CD5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For custom health checks there exist libraries to add code to our services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For ASP.NET Core we can use </a:t>
            </a:r>
            <a:r>
              <a:rPr lang="en-US" dirty="0" err="1">
                <a:solidFill>
                  <a:prstClr val="black"/>
                </a:solidFill>
                <a:hlinkClick r:id="rId2"/>
              </a:rPr>
              <a:t>HealthChecks</a:t>
            </a:r>
            <a:r>
              <a:rPr lang="en-US" dirty="0">
                <a:solidFill>
                  <a:prstClr val="black"/>
                </a:solidFill>
              </a:rPr>
              <a:t> from the ASP.NET team. You can download the NuGet package </a:t>
            </a:r>
            <a:r>
              <a:rPr lang="en-US" dirty="0" err="1">
                <a:solidFill>
                  <a:prstClr val="black"/>
                </a:solidFill>
              </a:rPr>
              <a:t>Microsoft.AspNetCore.HealthChecks</a:t>
            </a: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It allows several kind of checks, and it is extensible for custom cases.</a:t>
            </a:r>
          </a:p>
          <a:p>
            <a:pPr>
              <a:buClr>
                <a:srgbClr val="00D0FF"/>
              </a:buClr>
              <a:buSzPct val="110000"/>
            </a:pPr>
            <a:endParaRPr lang="en-US" sz="1600" dirty="0">
              <a:solidFill>
                <a:prstClr val="black"/>
              </a:solidFill>
              <a:latin typeface="+mj-lt"/>
            </a:endParaRP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5FCB65-9EA9-41A2-8437-0B3A2FF1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B9DE0-24F6-4D07-97FE-36F49B31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sng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1FA88-2554-4B50-82B0-7FCD6110FC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530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C21440B-7100-4D13-9AC8-A5EAA8DEF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At Startup </a:t>
            </a:r>
            <a:r>
              <a:rPr lang="es-ES" dirty="0" err="1"/>
              <a:t>class</a:t>
            </a:r>
            <a:r>
              <a:rPr lang="es-ES" dirty="0"/>
              <a:t>,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configuring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services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66B15AF-E401-4629-86DD-A62C6C9CD2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A4FDDC-5608-434B-B899-F0F11012F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</a:rPr>
              <a:t>IServiceProvider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</a:rPr>
              <a:t>ConfigureServices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 err="1">
                <a:latin typeface="Consolas" panose="020B0609020204030204" pitchFamily="49" charset="0"/>
              </a:rPr>
              <a:t>IServiceCollection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</a:rPr>
              <a:t>services</a:t>
            </a:r>
            <a:r>
              <a:rPr lang="es-ES" dirty="0">
                <a:latin typeface="Consolas" panose="020B0609020204030204" pitchFamily="49" charset="0"/>
              </a:rPr>
              <a:t>)</a:t>
            </a:r>
          </a:p>
          <a:p>
            <a:r>
              <a:rPr lang="es-ES" dirty="0">
                <a:latin typeface="Consolas" panose="020B0609020204030204" pitchFamily="49" charset="0"/>
              </a:rPr>
              <a:t>{</a:t>
            </a:r>
          </a:p>
          <a:p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Add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HealthChecks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SQL server and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Azure Blob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storage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es-ES" dirty="0">
              <a:latin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</a:rPr>
              <a:t>    </a:t>
            </a:r>
            <a:r>
              <a:rPr lang="es-ES" dirty="0" err="1">
                <a:latin typeface="Consolas" panose="020B0609020204030204" pitchFamily="49" charset="0"/>
              </a:rPr>
              <a:t>services.AddHealthChecks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 err="1">
                <a:latin typeface="Consolas" panose="020B0609020204030204" pitchFamily="49" charset="0"/>
              </a:rPr>
              <a:t>checks</a:t>
            </a:r>
            <a:r>
              <a:rPr lang="es-ES" dirty="0">
                <a:latin typeface="Consolas" panose="020B0609020204030204" pitchFamily="49" charset="0"/>
              </a:rPr>
              <a:t> =&gt;</a:t>
            </a:r>
          </a:p>
          <a:p>
            <a:r>
              <a:rPr lang="es-ES" dirty="0">
                <a:latin typeface="Consolas" panose="020B0609020204030204" pitchFamily="49" charset="0"/>
              </a:rPr>
              <a:t>    {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latin typeface="Consolas" panose="020B0609020204030204" pitchFamily="49" charset="0"/>
              </a:rPr>
              <a:t>minutes = 1;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TryParse</a:t>
            </a:r>
            <a:r>
              <a:rPr lang="en-US" dirty="0">
                <a:latin typeface="Consolas" panose="020B0609020204030204" pitchFamily="49" charset="0"/>
              </a:rPr>
              <a:t>(Configuration[</a:t>
            </a:r>
            <a:r>
              <a:rPr lang="en-U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F19393"/>
                </a:solidFill>
                <a:latin typeface="Consolas" panose="020B0609020204030204" pitchFamily="49" charset="0"/>
              </a:rPr>
              <a:t>HealthCheck:Timeout</a:t>
            </a:r>
            <a:r>
              <a:rPr lang="en-U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],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minutesParsed</a:t>
            </a:r>
            <a:r>
              <a:rPr lang="en-US" dirty="0">
                <a:latin typeface="Consolas" panose="020B0609020204030204" pitchFamily="49" charset="0"/>
              </a:rPr>
              <a:t>))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dirty="0">
                <a:latin typeface="Consolas" panose="020B0609020204030204" pitchFamily="49" charset="0"/>
              </a:rPr>
              <a:t>{</a:t>
            </a:r>
          </a:p>
          <a:p>
            <a:r>
              <a:rPr lang="es-ES" dirty="0">
                <a:latin typeface="Consolas" panose="020B0609020204030204" pitchFamily="49" charset="0"/>
              </a:rPr>
              <a:t>            minutes = </a:t>
            </a:r>
            <a:r>
              <a:rPr lang="es-ES" dirty="0" err="1">
                <a:latin typeface="Consolas" panose="020B0609020204030204" pitchFamily="49" charset="0"/>
              </a:rPr>
              <a:t>minutesParsed</a:t>
            </a:r>
            <a:r>
              <a:rPr lang="es-ES" dirty="0">
                <a:latin typeface="Consolas" panose="020B0609020204030204" pitchFamily="49" charset="0"/>
              </a:rPr>
              <a:t>;</a:t>
            </a:r>
          </a:p>
          <a:p>
            <a:r>
              <a:rPr lang="es-ES" dirty="0">
                <a:latin typeface="Consolas" panose="020B0609020204030204" pitchFamily="49" charset="0"/>
              </a:rPr>
              <a:t>        }</a:t>
            </a:r>
          </a:p>
          <a:p>
            <a:r>
              <a:rPr lang="es-ES" dirty="0">
                <a:latin typeface="Consolas" panose="020B0609020204030204" pitchFamily="49" charset="0"/>
              </a:rPr>
              <a:t>        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Minutes configures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cache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duration</a:t>
            </a:r>
            <a:endParaRPr lang="es-ES" dirty="0">
              <a:latin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</a:rPr>
              <a:t>        </a:t>
            </a:r>
            <a:r>
              <a:rPr lang="es-ES" dirty="0" err="1">
                <a:latin typeface="Consolas" panose="020B0609020204030204" pitchFamily="49" charset="0"/>
              </a:rPr>
              <a:t>checks.AddSqlCheck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F19393"/>
                </a:solidFill>
                <a:latin typeface="Consolas" panose="020B0609020204030204" pitchFamily="49" charset="0"/>
              </a:rPr>
              <a:t>CatalogDb</a:t>
            </a:r>
            <a:r>
              <a:rPr lang="es-E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latin typeface="Consolas" panose="020B0609020204030204" pitchFamily="49" charset="0"/>
              </a:rPr>
              <a:t>, </a:t>
            </a:r>
            <a:r>
              <a:rPr lang="es-ES" dirty="0" err="1">
                <a:latin typeface="Consolas" panose="020B0609020204030204" pitchFamily="49" charset="0"/>
              </a:rPr>
              <a:t>Configuration</a:t>
            </a:r>
            <a:r>
              <a:rPr lang="es-ES" dirty="0">
                <a:latin typeface="Consolas" panose="020B0609020204030204" pitchFamily="49" charset="0"/>
              </a:rPr>
              <a:t>[</a:t>
            </a:r>
            <a:r>
              <a:rPr lang="es-E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F19393"/>
                </a:solidFill>
                <a:latin typeface="Consolas" panose="020B0609020204030204" pitchFamily="49" charset="0"/>
              </a:rPr>
              <a:t>ConnectionString</a:t>
            </a:r>
            <a:r>
              <a:rPr lang="es-E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latin typeface="Consolas" panose="020B0609020204030204" pitchFamily="49" charset="0"/>
              </a:rPr>
              <a:t>],</a:t>
            </a:r>
          </a:p>
          <a:p>
            <a:r>
              <a:rPr lang="es-ES" dirty="0">
                <a:latin typeface="Consolas" panose="020B0609020204030204" pitchFamily="49" charset="0"/>
              </a:rPr>
              <a:t>        </a:t>
            </a:r>
            <a:r>
              <a:rPr lang="es-ES" dirty="0" err="1">
                <a:latin typeface="Consolas" panose="020B0609020204030204" pitchFamily="49" charset="0"/>
              </a:rPr>
              <a:t>TimeSpan.FromMinutes</a:t>
            </a:r>
            <a:r>
              <a:rPr lang="es-ES" dirty="0">
                <a:latin typeface="Consolas" panose="020B0609020204030204" pitchFamily="49" charset="0"/>
              </a:rPr>
              <a:t>(minutes));</a:t>
            </a:r>
          </a:p>
          <a:p>
            <a:endParaRPr lang="es-ES" dirty="0">
              <a:latin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</a:rPr>
              <a:t>    });</a:t>
            </a:r>
          </a:p>
          <a:p>
            <a:r>
              <a:rPr lang="es-ES" dirty="0">
                <a:latin typeface="Consolas" panose="020B0609020204030204" pitchFamily="49" charset="0"/>
              </a:rPr>
              <a:t>(...)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6EFE79-2780-42D9-BA69-E552741FDA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7812181-CA83-45C6-9DFF-89E2A5F4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A9C74BB-EBB7-4393-9E58-080DEAD0F3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b="1" dirty="0" err="1"/>
              <a:t>Setting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check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SQL </a:t>
            </a:r>
            <a:r>
              <a:rPr lang="es-ES" b="1" dirty="0" err="1"/>
              <a:t>dependency</a:t>
            </a:r>
            <a:endParaRPr lang="es-ES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6A1AC-B40D-429D-85A8-8F952DC2401C}"/>
              </a:ext>
            </a:extLst>
          </p:cNvPr>
          <p:cNvSpPr txBox="1"/>
          <p:nvPr/>
        </p:nvSpPr>
        <p:spPr>
          <a:xfrm>
            <a:off x="10357407" y="2318889"/>
            <a:ext cx="1494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  <a:hlinkClick r:id="rId2"/>
              </a:rPr>
              <a:t>MS </a:t>
            </a:r>
            <a:r>
              <a:rPr lang="es-ES" sz="1000" dirty="0" err="1">
                <a:solidFill>
                  <a:schemeClr val="bg1"/>
                </a:solidFill>
                <a:hlinkClick r:id="rId2"/>
              </a:rPr>
              <a:t>eShopOnContainers</a:t>
            </a:r>
            <a:endParaRPr lang="es-E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158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C21440B-7100-4D13-9AC8-A5EAA8DEF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At Startup </a:t>
            </a:r>
            <a:r>
              <a:rPr lang="es-ES" dirty="0" err="1"/>
              <a:t>class</a:t>
            </a:r>
            <a:r>
              <a:rPr lang="es-ES" dirty="0"/>
              <a:t>,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configuring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services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66B15AF-E401-4629-86DD-A62C6C9CD2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A4FDDC-5608-434B-B899-F0F11012F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Add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HealthChecks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dependencies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other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services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es-ES" sz="1500" dirty="0">
              <a:latin typeface="Consolas" panose="020B0609020204030204" pitchFamily="49" charset="0"/>
            </a:endParaRPr>
          </a:p>
          <a:p>
            <a:r>
              <a:rPr lang="es-ES" sz="1500" dirty="0" err="1">
                <a:latin typeface="Consolas" panose="020B0609020204030204" pitchFamily="49" charset="0"/>
              </a:rPr>
              <a:t>services.AddHealthChecks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checks</a:t>
            </a:r>
            <a:r>
              <a:rPr lang="es-ES" sz="1500" dirty="0">
                <a:latin typeface="Consolas" panose="020B0609020204030204" pitchFamily="49" charset="0"/>
              </a:rPr>
              <a:t> =&gt;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{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>
                <a:latin typeface="Consolas" panose="020B0609020204030204" pitchFamily="49" charset="0"/>
              </a:rPr>
              <a:t>minutes = 1;</a:t>
            </a:r>
          </a:p>
          <a:p>
            <a:r>
              <a:rPr lang="en-US" sz="15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   if 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500" dirty="0" err="1">
                <a:latin typeface="Consolas" panose="020B0609020204030204" pitchFamily="49" charset="0"/>
              </a:rPr>
              <a:t>.TryParse</a:t>
            </a:r>
            <a:r>
              <a:rPr lang="en-US" sz="1500" dirty="0">
                <a:latin typeface="Consolas" panose="020B0609020204030204" pitchFamily="49" charset="0"/>
              </a:rPr>
              <a:t>(Configuration[</a:t>
            </a:r>
            <a:r>
              <a:rPr lang="en-U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n-U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HealthCheck:Timeout</a:t>
            </a:r>
            <a:r>
              <a:rPr lang="en-U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n-US" sz="1500" dirty="0">
                <a:latin typeface="Consolas" panose="020B0609020204030204" pitchFamily="49" charset="0"/>
              </a:rPr>
              <a:t>],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var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minutesParsed</a:t>
            </a:r>
            <a:r>
              <a:rPr lang="en-US" sz="1500" dirty="0">
                <a:latin typeface="Consolas" panose="020B0609020204030204" pitchFamily="49" charset="0"/>
              </a:rPr>
              <a:t>))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>
                <a:latin typeface="Consolas" panose="020B0609020204030204" pitchFamily="49" charset="0"/>
              </a:rPr>
              <a:t>{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        minutes = </a:t>
            </a:r>
            <a:r>
              <a:rPr lang="es-ES" sz="1500" dirty="0" err="1">
                <a:latin typeface="Consolas" panose="020B0609020204030204" pitchFamily="49" charset="0"/>
              </a:rPr>
              <a:t>minutesParsed</a:t>
            </a:r>
            <a:r>
              <a:rPr lang="es-ES" sz="1500" dirty="0">
                <a:latin typeface="Consolas" panose="020B0609020204030204" pitchFamily="49" charset="0"/>
              </a:rPr>
              <a:t>;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    }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CatalogUrlHC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would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change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byt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endpoint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f.i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. “http://catalog.api/hc”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 err="1">
                <a:latin typeface="Consolas" panose="020B0609020204030204" pitchFamily="49" charset="0"/>
              </a:rPr>
              <a:t>checks.AddUrlCheck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Configuration</a:t>
            </a:r>
            <a:r>
              <a:rPr lang="es-ES" sz="1500" dirty="0">
                <a:latin typeface="Consolas" panose="020B0609020204030204" pitchFamily="49" charset="0"/>
              </a:rPr>
              <a:t>[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CatalogUrlHC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>
                <a:latin typeface="Consolas" panose="020B0609020204030204" pitchFamily="49" charset="0"/>
              </a:rPr>
              <a:t>],</a:t>
            </a:r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latin typeface="Consolas" panose="020B0609020204030204" pitchFamily="49" charset="0"/>
              </a:rPr>
              <a:t>TimeSpan.FromMinutes</a:t>
            </a:r>
            <a:r>
              <a:rPr lang="es-ES" sz="1500" dirty="0">
                <a:latin typeface="Consolas" panose="020B0609020204030204" pitchFamily="49" charset="0"/>
              </a:rPr>
              <a:t>(minutes));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 err="1">
                <a:latin typeface="Consolas" panose="020B0609020204030204" pitchFamily="49" charset="0"/>
              </a:rPr>
              <a:t>checks.AddUrlCheck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Configuration</a:t>
            </a:r>
            <a:r>
              <a:rPr lang="es-ES" sz="1500" dirty="0">
                <a:latin typeface="Consolas" panose="020B0609020204030204" pitchFamily="49" charset="0"/>
              </a:rPr>
              <a:t>[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OrderingUrlHC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>
                <a:latin typeface="Consolas" panose="020B0609020204030204" pitchFamily="49" charset="0"/>
              </a:rPr>
              <a:t>],</a:t>
            </a:r>
            <a:r>
              <a:rPr lang="es-ES" sz="1500" dirty="0" err="1">
                <a:latin typeface="Consolas" panose="020B0609020204030204" pitchFamily="49" charset="0"/>
              </a:rPr>
              <a:t>TimeSpan.FromMinutes</a:t>
            </a:r>
            <a:r>
              <a:rPr lang="es-ES" sz="1500" dirty="0">
                <a:latin typeface="Consolas" panose="020B0609020204030204" pitchFamily="49" charset="0"/>
              </a:rPr>
              <a:t>(minutes));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 err="1">
                <a:latin typeface="Consolas" panose="020B0609020204030204" pitchFamily="49" charset="0"/>
              </a:rPr>
              <a:t>checks.AddUrlCheck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Configuration</a:t>
            </a:r>
            <a:r>
              <a:rPr lang="es-ES" sz="1500" dirty="0">
                <a:latin typeface="Consolas" panose="020B0609020204030204" pitchFamily="49" charset="0"/>
              </a:rPr>
              <a:t>[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BasketUrlHC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>
                <a:latin typeface="Consolas" panose="020B0609020204030204" pitchFamily="49" charset="0"/>
              </a:rPr>
              <a:t>], </a:t>
            </a:r>
            <a:r>
              <a:rPr lang="es-ES" sz="1500" dirty="0" err="1">
                <a:latin typeface="Consolas" panose="020B0609020204030204" pitchFamily="49" charset="0"/>
              </a:rPr>
              <a:t>TimeSpan.Zero</a:t>
            </a:r>
            <a:r>
              <a:rPr lang="es-ES" sz="1500" dirty="0">
                <a:latin typeface="Consolas" panose="020B0609020204030204" pitchFamily="49" charset="0"/>
              </a:rPr>
              <a:t>);</a:t>
            </a:r>
            <a:endParaRPr lang="es-ES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 err="1">
                <a:latin typeface="Consolas" panose="020B0609020204030204" pitchFamily="49" charset="0"/>
              </a:rPr>
              <a:t>checks.AddUrlCheck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Configuration</a:t>
            </a:r>
            <a:r>
              <a:rPr lang="es-ES" sz="1500" dirty="0">
                <a:latin typeface="Consolas" panose="020B0609020204030204" pitchFamily="49" charset="0"/>
              </a:rPr>
              <a:t>[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IdentityUrlHC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>
                <a:latin typeface="Consolas" panose="020B0609020204030204" pitchFamily="49" charset="0"/>
              </a:rPr>
              <a:t>], </a:t>
            </a:r>
            <a:r>
              <a:rPr lang="es-ES" sz="1500" dirty="0" err="1">
                <a:latin typeface="Consolas" panose="020B0609020204030204" pitchFamily="49" charset="0"/>
              </a:rPr>
              <a:t>TimeSpan.FromMinutes</a:t>
            </a:r>
            <a:r>
              <a:rPr lang="es-ES" sz="1500" dirty="0">
                <a:latin typeface="Consolas" panose="020B0609020204030204" pitchFamily="49" charset="0"/>
              </a:rPr>
              <a:t>(minutes));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s-ES" sz="1500" dirty="0" err="1">
                <a:latin typeface="Consolas" panose="020B0609020204030204" pitchFamily="49" charset="0"/>
              </a:rPr>
              <a:t>checks.AddUrlCheck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Configuration</a:t>
            </a:r>
            <a:r>
              <a:rPr lang="es-ES" sz="1500" dirty="0">
                <a:latin typeface="Consolas" panose="020B0609020204030204" pitchFamily="49" charset="0"/>
              </a:rPr>
              <a:t>[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MarketingUrlHC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>
                <a:latin typeface="Consolas" panose="020B0609020204030204" pitchFamily="49" charset="0"/>
              </a:rPr>
              <a:t>],</a:t>
            </a:r>
            <a:r>
              <a:rPr lang="es-ES" sz="1500" dirty="0" err="1">
                <a:latin typeface="Consolas" panose="020B0609020204030204" pitchFamily="49" charset="0"/>
              </a:rPr>
              <a:t>TimeSpan.FromMinutes</a:t>
            </a:r>
            <a:r>
              <a:rPr lang="es-ES" sz="1500" dirty="0">
                <a:latin typeface="Consolas" panose="020B0609020204030204" pitchFamily="49" charset="0"/>
              </a:rPr>
              <a:t>(minutes));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});</a:t>
            </a:r>
            <a:endParaRPr lang="es-ES" sz="150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6EFE79-2780-42D9-BA69-E552741FDA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7812181-CA83-45C6-9DFF-89E2A5F4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A9C74BB-EBB7-4393-9E58-080DEAD0F3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b="1" dirty="0" err="1"/>
              <a:t>Setting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checks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</a:t>
            </a:r>
            <a:r>
              <a:rPr lang="es-ES" b="1" dirty="0" err="1"/>
              <a:t>other</a:t>
            </a:r>
            <a:r>
              <a:rPr lang="es-ES" b="1" dirty="0"/>
              <a:t> </a:t>
            </a:r>
            <a:r>
              <a:rPr lang="es-ES" b="1" dirty="0" err="1"/>
              <a:t>services</a:t>
            </a:r>
            <a:r>
              <a:rPr lang="es-ES" b="1" dirty="0"/>
              <a:t> </a:t>
            </a:r>
            <a:r>
              <a:rPr lang="es-ES" b="1" dirty="0" err="1"/>
              <a:t>dependencies</a:t>
            </a:r>
            <a:endParaRPr lang="es-ES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A3FAC5E-A699-4AB5-82F5-1A624EB26DC2}"/>
              </a:ext>
            </a:extLst>
          </p:cNvPr>
          <p:cNvSpPr txBox="1"/>
          <p:nvPr/>
        </p:nvSpPr>
        <p:spPr>
          <a:xfrm>
            <a:off x="10357407" y="2318889"/>
            <a:ext cx="1494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  <a:hlinkClick r:id="rId2"/>
              </a:rPr>
              <a:t>MS </a:t>
            </a:r>
            <a:r>
              <a:rPr lang="es-ES" sz="1000" dirty="0" err="1">
                <a:solidFill>
                  <a:schemeClr val="bg1"/>
                </a:solidFill>
                <a:hlinkClick r:id="rId2"/>
              </a:rPr>
              <a:t>eShopOnContainers</a:t>
            </a:r>
            <a:endParaRPr lang="es-E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057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C21440B-7100-4D13-9AC8-A5EAA8DEF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At Startup </a:t>
            </a:r>
            <a:r>
              <a:rPr lang="es-ES" dirty="0" err="1"/>
              <a:t>class</a:t>
            </a:r>
            <a:r>
              <a:rPr lang="es-ES" dirty="0"/>
              <a:t>,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configuring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services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66B15AF-E401-4629-86DD-A62C6C9CD2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A4FDDC-5608-434B-B899-F0F11012F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Add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HealthChecks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service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without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dependencies</a:t>
            </a:r>
            <a:endParaRPr lang="es-ES" sz="15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we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need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implement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Func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&lt;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ValueTask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&lt;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IHealthCheckResult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&gt;&gt;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check</a:t>
            </a:r>
            <a:endParaRPr lang="es-ES" sz="15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s-ES" sz="1500" dirty="0" err="1">
                <a:latin typeface="Consolas" panose="020B0609020204030204" pitchFamily="49" charset="0"/>
              </a:rPr>
              <a:t>services.AddHealthChecks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checks</a:t>
            </a:r>
            <a:r>
              <a:rPr lang="es-ES" sz="1500" dirty="0">
                <a:latin typeface="Consolas" panose="020B0609020204030204" pitchFamily="49" charset="0"/>
              </a:rPr>
              <a:t> =&gt;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{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    </a:t>
            </a:r>
            <a:r>
              <a:rPr lang="es-ES" sz="1600" dirty="0" err="1">
                <a:latin typeface="Consolas" panose="020B0609020204030204" pitchFamily="49" charset="0"/>
              </a:rPr>
              <a:t>checks.AddValueTaskCheck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"HTTP </a:t>
            </a:r>
            <a:r>
              <a:rPr lang="es-ES" sz="1600" dirty="0" err="1">
                <a:solidFill>
                  <a:srgbClr val="F19393"/>
                </a:solidFill>
                <a:latin typeface="Consolas" panose="020B0609020204030204" pitchFamily="49" charset="0"/>
              </a:rPr>
              <a:t>Endpoint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600" dirty="0">
                <a:latin typeface="Consolas" panose="020B0609020204030204" pitchFamily="49" charset="0"/>
              </a:rPr>
              <a:t>, 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    () =&gt;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 </a:t>
            </a:r>
            <a:r>
              <a:rPr lang="es-ES" sz="1600" dirty="0" err="1">
                <a:latin typeface="Consolas" panose="020B0609020204030204" pitchFamily="49" charset="0"/>
              </a:rPr>
              <a:t>ValueTask</a:t>
            </a:r>
            <a:r>
              <a:rPr lang="es-ES" sz="1600" dirty="0">
                <a:latin typeface="Consolas" panose="020B0609020204030204" pitchFamily="49" charset="0"/>
              </a:rPr>
              <a:t>&lt;</a:t>
            </a:r>
            <a:r>
              <a:rPr lang="es-ES" sz="1600" dirty="0" err="1">
                <a:latin typeface="Consolas" panose="020B0609020204030204" pitchFamily="49" charset="0"/>
              </a:rPr>
              <a:t>IHealthCheckResult</a:t>
            </a:r>
            <a:r>
              <a:rPr lang="es-ES" sz="1600" dirty="0">
                <a:latin typeface="Consolas" panose="020B0609020204030204" pitchFamily="49" charset="0"/>
              </a:rPr>
              <a:t>&gt;(</a:t>
            </a:r>
            <a:r>
              <a:rPr lang="es-ES" sz="1600" dirty="0" err="1">
                <a:latin typeface="Consolas" panose="020B0609020204030204" pitchFamily="49" charset="0"/>
              </a:rPr>
              <a:t>HealthCheckResult.Healthy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"Ok"</a:t>
            </a:r>
            <a:r>
              <a:rPr lang="es-ES" sz="1600" dirty="0">
                <a:latin typeface="Consolas" panose="020B0609020204030204" pitchFamily="49" charset="0"/>
              </a:rPr>
              <a:t>)),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TimeSpan.Zero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s-ES" sz="1600" dirty="0">
                <a:latin typeface="Consolas" panose="020B0609020204030204" pitchFamily="49" charset="0"/>
              </a:rPr>
              <a:t>); 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s-ES" sz="1600" dirty="0">
                <a:latin typeface="Consolas" panose="020B0609020204030204" pitchFamily="49" charset="0"/>
              </a:rPr>
              <a:t> 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no cache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here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testing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or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demo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only</a:t>
            </a:r>
            <a:endParaRPr lang="es-ES" sz="1500" dirty="0">
              <a:latin typeface="Consolas" panose="020B0609020204030204" pitchFamily="49" charset="0"/>
            </a:endParaRPr>
          </a:p>
          <a:p>
            <a:r>
              <a:rPr lang="es-ES" sz="1500" dirty="0">
                <a:latin typeface="Consolas" panose="020B0609020204030204" pitchFamily="49" charset="0"/>
              </a:rPr>
              <a:t>});</a:t>
            </a:r>
            <a:endParaRPr lang="es-ES" sz="150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6EFE79-2780-42D9-BA69-E552741FDA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7812181-CA83-45C6-9DFF-89E2A5F4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A9C74BB-EBB7-4393-9E58-080DEAD0F3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b="1" dirty="0" err="1"/>
              <a:t>Setting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check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own</a:t>
            </a:r>
            <a:r>
              <a:rPr lang="es-ES" b="1" dirty="0"/>
              <a:t> </a:t>
            </a:r>
            <a:r>
              <a:rPr lang="es-ES" b="1" dirty="0" err="1"/>
              <a:t>service</a:t>
            </a:r>
            <a:endParaRPr lang="es-ES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A3FAC5E-A699-4AB5-82F5-1A624EB26DC2}"/>
              </a:ext>
            </a:extLst>
          </p:cNvPr>
          <p:cNvSpPr txBox="1"/>
          <p:nvPr/>
        </p:nvSpPr>
        <p:spPr>
          <a:xfrm>
            <a:off x="10357407" y="2318889"/>
            <a:ext cx="1494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  <a:hlinkClick r:id="rId2"/>
              </a:rPr>
              <a:t>MS </a:t>
            </a:r>
            <a:r>
              <a:rPr lang="es-ES" sz="1000" dirty="0" err="1">
                <a:solidFill>
                  <a:schemeClr val="bg1"/>
                </a:solidFill>
                <a:hlinkClick r:id="rId2"/>
              </a:rPr>
              <a:t>eShopOnContainers</a:t>
            </a:r>
            <a:endParaRPr lang="es-E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839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C21440B-7100-4D13-9AC8-A5EAA8DEF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At </a:t>
            </a:r>
            <a:r>
              <a:rPr lang="es-ES" dirty="0" err="1"/>
              <a:t>Program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, </a:t>
            </a:r>
            <a:r>
              <a:rPr lang="es-ES" dirty="0" err="1"/>
              <a:t>BuildWebHost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66B15AF-E401-4629-86DD-A62C6C9CD2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A4FDDC-5608-434B-B899-F0F11012F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public static </a:t>
            </a:r>
            <a:r>
              <a:rPr lang="en-US" sz="1600" dirty="0" err="1">
                <a:latin typeface="Consolas" panose="020B0609020204030204" pitchFamily="49" charset="0"/>
              </a:rPr>
              <a:t>IWebHost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BuildWebHost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latin typeface="Consolas" panose="020B0609020204030204" pitchFamily="49" charset="0"/>
              </a:rPr>
              <a:t>[] </a:t>
            </a:r>
            <a:r>
              <a:rPr lang="en-US" sz="1600" dirty="0" err="1">
                <a:latin typeface="Consolas" panose="020B0609020204030204" pitchFamily="49" charset="0"/>
              </a:rPr>
              <a:t>args</a:t>
            </a:r>
            <a:r>
              <a:rPr lang="en-US" sz="1600" dirty="0">
                <a:latin typeface="Consolas" panose="020B0609020204030204" pitchFamily="49" charset="0"/>
              </a:rPr>
              <a:t>) =&gt;</a:t>
            </a:r>
          </a:p>
          <a:p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s-ES" sz="1600" dirty="0" err="1">
                <a:latin typeface="Consolas" panose="020B0609020204030204" pitchFamily="49" charset="0"/>
              </a:rPr>
              <a:t>WebHost.CreateDefaultBuilder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 err="1">
                <a:latin typeface="Consolas" panose="020B0609020204030204" pitchFamily="49" charset="0"/>
              </a:rPr>
              <a:t>args</a:t>
            </a:r>
            <a:r>
              <a:rPr lang="es-ES" sz="1600" dirty="0">
                <a:latin typeface="Consolas" panose="020B0609020204030204" pitchFamily="49" charset="0"/>
              </a:rPr>
              <a:t>)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         .</a:t>
            </a:r>
            <a:r>
              <a:rPr lang="es-ES" sz="1600" dirty="0" err="1">
                <a:latin typeface="Consolas" panose="020B0609020204030204" pitchFamily="49" charset="0"/>
              </a:rPr>
              <a:t>UseStartup</a:t>
            </a:r>
            <a:r>
              <a:rPr lang="es-ES" sz="1600" dirty="0">
                <a:latin typeface="Consolas" panose="020B0609020204030204" pitchFamily="49" charset="0"/>
              </a:rPr>
              <a:t>&lt;Startup&gt;()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            .</a:t>
            </a:r>
            <a:r>
              <a:rPr lang="es-ES" sz="1600" dirty="0" err="1">
                <a:latin typeface="Consolas" panose="020B0609020204030204" pitchFamily="49" charset="0"/>
              </a:rPr>
              <a:t>UseApplicationInsights</a:t>
            </a:r>
            <a:r>
              <a:rPr lang="es-ES" sz="1600" dirty="0">
                <a:latin typeface="Consolas" panose="020B0609020204030204" pitchFamily="49" charset="0"/>
              </a:rPr>
              <a:t>()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            </a:t>
            </a:r>
            <a:r>
              <a:rPr lang="es-E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s-E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Reporting</a:t>
            </a:r>
            <a:r>
              <a:rPr lang="es-ES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health</a:t>
            </a:r>
            <a:r>
              <a:rPr lang="es-ES" sz="1600" dirty="0">
                <a:solidFill>
                  <a:srgbClr val="008000"/>
                </a:solidFill>
                <a:latin typeface="Consolas" panose="020B0609020204030204" pitchFamily="49" charset="0"/>
              </a:rPr>
              <a:t> status at </a:t>
            </a:r>
            <a:r>
              <a:rPr lang="es-E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service</a:t>
            </a:r>
            <a:r>
              <a:rPr lang="es-ES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address</a:t>
            </a:r>
            <a:r>
              <a:rPr lang="es-ES" sz="16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s-E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hc</a:t>
            </a:r>
            <a:endParaRPr lang="es-ES" sz="1600" dirty="0">
              <a:latin typeface="Consolas" panose="020B0609020204030204" pitchFamily="49" charset="0"/>
            </a:endParaRPr>
          </a:p>
          <a:p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1600" b="1" dirty="0">
                <a:latin typeface="Consolas" panose="020B0609020204030204" pitchFamily="49" charset="0"/>
              </a:rPr>
              <a:t>.</a:t>
            </a:r>
            <a:r>
              <a:rPr lang="es-ES" sz="1600" dirty="0" err="1">
                <a:latin typeface="Consolas" panose="020B0609020204030204" pitchFamily="49" charset="0"/>
              </a:rPr>
              <a:t>UseHealthChecks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"/</a:t>
            </a:r>
            <a:r>
              <a:rPr lang="es-ES" sz="1600" dirty="0" err="1">
                <a:solidFill>
                  <a:srgbClr val="F19393"/>
                </a:solidFill>
                <a:latin typeface="Consolas" panose="020B0609020204030204" pitchFamily="49" charset="0"/>
              </a:rPr>
              <a:t>hc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600" dirty="0">
                <a:latin typeface="Consolas" panose="020B0609020204030204" pitchFamily="49" charset="0"/>
              </a:rPr>
              <a:t>)</a:t>
            </a:r>
          </a:p>
          <a:p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1600" dirty="0">
                <a:latin typeface="Consolas" panose="020B0609020204030204" pitchFamily="49" charset="0"/>
              </a:rPr>
              <a:t>.</a:t>
            </a:r>
            <a:r>
              <a:rPr lang="es-ES" sz="1600" dirty="0" err="1">
                <a:latin typeface="Consolas" panose="020B0609020204030204" pitchFamily="49" charset="0"/>
              </a:rPr>
              <a:t>UseContentRoot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 err="1">
                <a:latin typeface="Consolas" panose="020B0609020204030204" pitchFamily="49" charset="0"/>
              </a:rPr>
              <a:t>Directory.GetCurrentDirectory</a:t>
            </a:r>
            <a:r>
              <a:rPr lang="es-ES" sz="1600" dirty="0">
                <a:latin typeface="Consolas" panose="020B0609020204030204" pitchFamily="49" charset="0"/>
              </a:rPr>
              <a:t>())</a:t>
            </a:r>
          </a:p>
          <a:p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1600" dirty="0">
                <a:latin typeface="Consolas" panose="020B0609020204030204" pitchFamily="49" charset="0"/>
              </a:rPr>
              <a:t>.</a:t>
            </a:r>
            <a:r>
              <a:rPr lang="es-ES" sz="1600" dirty="0" err="1">
                <a:latin typeface="Consolas" panose="020B0609020204030204" pitchFamily="49" charset="0"/>
              </a:rPr>
              <a:t>UseWebRoot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600" dirty="0" err="1">
                <a:solidFill>
                  <a:srgbClr val="F19393"/>
                </a:solidFill>
                <a:latin typeface="Consolas" panose="020B0609020204030204" pitchFamily="49" charset="0"/>
              </a:rPr>
              <a:t>Pics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600" dirty="0">
                <a:latin typeface="Consolas" panose="020B0609020204030204" pitchFamily="49" charset="0"/>
              </a:rPr>
              <a:t>)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             (...)</a:t>
            </a:r>
            <a:endParaRPr lang="es-ES" sz="1500" dirty="0">
              <a:latin typeface="Consolas" panose="020B0609020204030204" pitchFamily="49" charset="0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6EFE79-2780-42D9-BA69-E552741FDA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7812181-CA83-45C6-9DFF-89E2A5F4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A9C74BB-EBB7-4393-9E58-080DEAD0F3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b="1" dirty="0" err="1"/>
              <a:t>Exposing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HealthCheck</a:t>
            </a:r>
            <a:r>
              <a:rPr lang="es-ES" b="1" dirty="0"/>
              <a:t> </a:t>
            </a:r>
            <a:r>
              <a:rPr lang="es-ES" b="1" dirty="0" err="1"/>
              <a:t>endpoint</a:t>
            </a:r>
            <a:endParaRPr lang="es-ES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9E74CC-3409-47E3-81EE-D21B8247A3AA}"/>
              </a:ext>
            </a:extLst>
          </p:cNvPr>
          <p:cNvSpPr txBox="1"/>
          <p:nvPr/>
        </p:nvSpPr>
        <p:spPr>
          <a:xfrm>
            <a:off x="10357407" y="2318889"/>
            <a:ext cx="1494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  <a:hlinkClick r:id="rId2"/>
              </a:rPr>
              <a:t>MS </a:t>
            </a:r>
            <a:r>
              <a:rPr lang="es-ES" sz="1000" dirty="0" err="1">
                <a:solidFill>
                  <a:schemeClr val="bg1"/>
                </a:solidFill>
                <a:hlinkClick r:id="rId2"/>
              </a:rPr>
              <a:t>eShopOnContainers</a:t>
            </a:r>
            <a:endParaRPr lang="es-E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902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C8CEAAD-8F71-4570-975A-5200855A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DB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B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B4BD6C-1639-496B-9B43-13A8494AB0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sz="4800" dirty="0"/>
              <a:t>Workshop: </a:t>
            </a:r>
            <a:r>
              <a:rPr lang="es-ES" sz="4800" dirty="0" err="1"/>
              <a:t>implementing</a:t>
            </a:r>
            <a:r>
              <a:rPr lang="es-ES" sz="4800" dirty="0"/>
              <a:t> </a:t>
            </a:r>
            <a:r>
              <a:rPr lang="es-ES" sz="4800" dirty="0" err="1"/>
              <a:t>HealthChecks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566943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27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5. </a:t>
            </a:r>
            <a:r>
              <a:rPr lang="es-ES" dirty="0" err="1"/>
              <a:t>Ready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prod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8608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10202255" cy="4320000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Add specific docker-compose files for different environments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For each environment execute the compose chain starting from  docker-</a:t>
            </a:r>
            <a:r>
              <a:rPr lang="en-US" dirty="0" err="1"/>
              <a:t>compose.yml</a:t>
            </a:r>
            <a:endParaRPr lang="en-US" dirty="0"/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/>
              <a:t>D</a:t>
            </a:r>
            <a:r>
              <a:rPr lang="en-US" dirty="0"/>
              <a:t>o not put app configuration in setting files (</a:t>
            </a:r>
            <a:r>
              <a:rPr lang="en-US" dirty="0" err="1"/>
              <a:t>f.i</a:t>
            </a:r>
            <a:r>
              <a:rPr lang="en-US" dirty="0"/>
              <a:t>. </a:t>
            </a:r>
            <a:r>
              <a:rPr lang="en-US" dirty="0" err="1"/>
              <a:t>appsettings.json</a:t>
            </a:r>
            <a:r>
              <a:rPr lang="en-US" dirty="0"/>
              <a:t>) because the files are part of he image. Set instead the configuration in Docker-compose files with environment variables.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Docker </a:t>
            </a:r>
            <a:r>
              <a:rPr lang="es-ES" sz="5400" dirty="0" err="1"/>
              <a:t>compose</a:t>
            </a:r>
            <a:r>
              <a:rPr lang="es-ES" sz="5400" dirty="0"/>
              <a:t>: </a:t>
            </a:r>
            <a:r>
              <a:rPr lang="es-ES" sz="5400" dirty="0" err="1"/>
              <a:t>layering</a:t>
            </a:r>
            <a:endParaRPr lang="es-ES" sz="5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42B725B-F6C2-4F3D-9A3F-04B77AD6A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223" y="3591477"/>
            <a:ext cx="4639282" cy="192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96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Set the configuration values through the environment variables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For Docker-compose use the .</a:t>
            </a:r>
            <a:r>
              <a:rPr lang="en-US" dirty="0" err="1"/>
              <a:t>env</a:t>
            </a:r>
            <a:r>
              <a:rPr lang="en-US" dirty="0"/>
              <a:t> file. Change the values of the .</a:t>
            </a:r>
            <a:r>
              <a:rPr lang="en-US" dirty="0" err="1"/>
              <a:t>env</a:t>
            </a:r>
            <a:r>
              <a:rPr lang="en-US" dirty="0"/>
              <a:t> file during Release for each environment.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Docker </a:t>
            </a:r>
            <a:r>
              <a:rPr lang="es-ES" sz="5400" dirty="0" err="1"/>
              <a:t>Compose</a:t>
            </a:r>
            <a:r>
              <a:rPr lang="es-ES" sz="5400" dirty="0"/>
              <a:t>: </a:t>
            </a:r>
            <a:r>
              <a:rPr lang="es-ES" sz="5400" dirty="0" err="1"/>
              <a:t>env</a:t>
            </a:r>
            <a:r>
              <a:rPr lang="es-ES" sz="5400" dirty="0"/>
              <a:t> variables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488E04-713D-4C9C-A59B-126634BA3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197" y="2777229"/>
            <a:ext cx="7760006" cy="30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05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</a:t>
            </a:fld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Practices</a:t>
            </a:r>
            <a:r>
              <a:rPr lang="es-ES" dirty="0"/>
              <a:t> &amp; </a:t>
            </a:r>
            <a:r>
              <a:rPr lang="es-ES" dirty="0" err="1"/>
              <a:t>Antipatterns</a:t>
            </a:r>
            <a:endParaRPr lang="es-ES" dirty="0"/>
          </a:p>
          <a:p>
            <a:r>
              <a:rPr lang="es-ES" dirty="0" err="1"/>
              <a:t>Resilience</a:t>
            </a:r>
            <a:endParaRPr lang="es-ES" dirty="0"/>
          </a:p>
          <a:p>
            <a:r>
              <a:rPr lang="es-ES" dirty="0" err="1"/>
              <a:t>Infrastructure</a:t>
            </a:r>
            <a:r>
              <a:rPr lang="es-ES" dirty="0"/>
              <a:t> </a:t>
            </a:r>
            <a:r>
              <a:rPr lang="es-ES" dirty="0" err="1"/>
              <a:t>Automation</a:t>
            </a:r>
            <a:endParaRPr lang="es-ES" dirty="0"/>
          </a:p>
          <a:p>
            <a:r>
              <a:rPr lang="es-ES" dirty="0" err="1"/>
              <a:t>Health</a:t>
            </a:r>
            <a:r>
              <a:rPr lang="es-ES" dirty="0"/>
              <a:t> </a:t>
            </a:r>
            <a:r>
              <a:rPr lang="es-ES" dirty="0" err="1"/>
              <a:t>Monitoring</a:t>
            </a:r>
            <a:endParaRPr lang="es-ES" dirty="0"/>
          </a:p>
          <a:p>
            <a:r>
              <a:rPr lang="es-ES" dirty="0" err="1"/>
              <a:t>Ready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Prod</a:t>
            </a:r>
            <a:endParaRPr lang="es-ES" dirty="0"/>
          </a:p>
        </p:txBody>
      </p:sp>
      <p:sp>
        <p:nvSpPr>
          <p:cNvPr id="6" name="pagina"/>
          <p:cNvSpPr txBox="1">
            <a:spLocks/>
          </p:cNvSpPr>
          <p:nvPr/>
        </p:nvSpPr>
        <p:spPr>
          <a:xfrm>
            <a:off x="1818951" y="6356348"/>
            <a:ext cx="152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00D0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#</a:t>
            </a:r>
            <a:r>
              <a:rPr lang="es-ES" dirty="0" err="1"/>
              <a:t>MicroservicesEvent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1066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00D0FF"/>
              </a:buClr>
              <a:buSzPct val="110000"/>
            </a:pPr>
            <a:r>
              <a:rPr lang="en-US" sz="2000" b="1" dirty="0"/>
              <a:t>All that has state, goes out of our containerized services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dirty="0" err="1"/>
              <a:t>stateful</a:t>
            </a:r>
            <a:r>
              <a:rPr lang="en-US" dirty="0"/>
              <a:t> services we create and consume resources in Azure or equivalent system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/>
              <a:t>D</a:t>
            </a:r>
            <a:r>
              <a:rPr lang="en-US" dirty="0"/>
              <a:t>o not store session in the service. Store it a shared store, like </a:t>
            </a:r>
            <a:r>
              <a:rPr lang="en-US" dirty="0" err="1"/>
              <a:t>Redis</a:t>
            </a:r>
            <a:r>
              <a:rPr lang="en-US" dirty="0"/>
              <a:t> or another.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/>
              <a:t>D</a:t>
            </a:r>
            <a:r>
              <a:rPr lang="en-US" dirty="0"/>
              <a:t>o not use in-memory data </a:t>
            </a:r>
            <a:r>
              <a:rPr lang="en-US" u="sng" dirty="0"/>
              <a:t>(requests will arrive to different instances)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966" y="440105"/>
            <a:ext cx="9720470" cy="1143000"/>
          </a:xfrm>
        </p:spPr>
        <p:txBody>
          <a:bodyPr>
            <a:normAutofit/>
          </a:bodyPr>
          <a:lstStyle/>
          <a:p>
            <a:r>
              <a:rPr lang="es-ES" sz="5400" dirty="0" err="1"/>
              <a:t>Stateful</a:t>
            </a:r>
            <a:r>
              <a:rPr lang="es-ES" sz="5400" dirty="0"/>
              <a:t> </a:t>
            </a:r>
            <a:r>
              <a:rPr lang="es-ES" sz="5400" dirty="0" err="1"/>
              <a:t>services</a:t>
            </a:r>
            <a:endParaRPr lang="es-ES" sz="5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CCFD5A-3B79-4AFF-8A5C-BF85181BA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993" y="3591155"/>
            <a:ext cx="4606014" cy="197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4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00D0FF"/>
              </a:buClr>
              <a:buSzPct val="110000"/>
            </a:pPr>
            <a:r>
              <a:rPr lang="en-US" sz="2000" b="1" dirty="0"/>
              <a:t>Change the connected resource must be as easy as change the value of one environment variable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966" y="440105"/>
            <a:ext cx="9720470" cy="1143000"/>
          </a:xfrm>
        </p:spPr>
        <p:txBody>
          <a:bodyPr>
            <a:normAutofit/>
          </a:bodyPr>
          <a:lstStyle/>
          <a:p>
            <a:r>
              <a:rPr lang="es-ES" sz="5400" dirty="0" err="1"/>
              <a:t>Stateful</a:t>
            </a:r>
            <a:r>
              <a:rPr lang="es-ES" sz="5400" dirty="0"/>
              <a:t> </a:t>
            </a:r>
            <a:r>
              <a:rPr lang="es-ES" sz="5400" dirty="0" err="1"/>
              <a:t>services</a:t>
            </a:r>
            <a:endParaRPr lang="es-ES" sz="5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048E769-A6A0-433B-AB62-4CEB8DF25A1B}"/>
              </a:ext>
            </a:extLst>
          </p:cNvPr>
          <p:cNvGrpSpPr/>
          <p:nvPr/>
        </p:nvGrpSpPr>
        <p:grpSpPr>
          <a:xfrm>
            <a:off x="660400" y="2684656"/>
            <a:ext cx="12111382" cy="3091360"/>
            <a:chOff x="660400" y="2684656"/>
            <a:chExt cx="12111382" cy="309136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DA3B08E-BBA7-4ACC-8C91-69FD6E38A636}"/>
                </a:ext>
              </a:extLst>
            </p:cNvPr>
            <p:cNvGrpSpPr/>
            <p:nvPr/>
          </p:nvGrpSpPr>
          <p:grpSpPr>
            <a:xfrm>
              <a:off x="660400" y="2684656"/>
              <a:ext cx="10962640" cy="3091360"/>
              <a:chOff x="660400" y="2684656"/>
              <a:chExt cx="10962640" cy="309136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FA3F523-A8EA-4A68-8BB2-93E5A28CC2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0400" y="2684656"/>
                <a:ext cx="10962640" cy="3091360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79BDDDB-B9B2-470E-9790-5FF72A68CAF3}"/>
                  </a:ext>
                </a:extLst>
              </p:cNvPr>
              <p:cNvCxnSpPr/>
              <p:nvPr/>
            </p:nvCxnSpPr>
            <p:spPr>
              <a:xfrm>
                <a:off x="3406140" y="3958590"/>
                <a:ext cx="2171700" cy="0"/>
              </a:xfrm>
              <a:prstGeom prst="line">
                <a:avLst/>
              </a:prstGeom>
              <a:ln w="19050">
                <a:solidFill>
                  <a:srgbClr val="01DB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AF8207C-F93C-4A42-8088-FC7754BB7AE2}"/>
                  </a:ext>
                </a:extLst>
              </p:cNvPr>
              <p:cNvCxnSpPr/>
              <p:nvPr/>
            </p:nvCxnSpPr>
            <p:spPr>
              <a:xfrm>
                <a:off x="5848350" y="3958590"/>
                <a:ext cx="56007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1B5AFA4-96B9-41F9-98AF-35868F1E27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690" y="4423410"/>
                <a:ext cx="2232660" cy="0"/>
              </a:xfrm>
              <a:prstGeom prst="line">
                <a:avLst/>
              </a:prstGeom>
              <a:ln w="19050">
                <a:solidFill>
                  <a:srgbClr val="01DB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7010B94-99BD-40CF-A1B3-C692E5BE33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0280" y="4423410"/>
                <a:ext cx="86487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771CC66-7D6B-4EB9-8B9F-7555985204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2730" y="4194810"/>
                <a:ext cx="3055620" cy="0"/>
              </a:xfrm>
              <a:prstGeom prst="line">
                <a:avLst/>
              </a:prstGeom>
              <a:ln w="19050">
                <a:solidFill>
                  <a:srgbClr val="01DB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FFC2121-4A8D-4CB4-88F2-45AE810A7B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4194810"/>
                <a:ext cx="510921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2CE8A8-2BC5-4227-8BBF-565597A13397}"/>
                </a:ext>
              </a:extLst>
            </p:cNvPr>
            <p:cNvSpPr txBox="1"/>
            <p:nvPr/>
          </p:nvSpPr>
          <p:spPr>
            <a:xfrm>
              <a:off x="8610653" y="4701313"/>
              <a:ext cx="41611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b="1" dirty="0">
                  <a:solidFill>
                    <a:srgbClr val="FF0000"/>
                  </a:solidFill>
                </a:rPr>
                <a:t>--- </a:t>
              </a:r>
              <a:r>
                <a:rPr lang="ca-ES" dirty="0">
                  <a:solidFill>
                    <a:srgbClr val="FF0000"/>
                  </a:solidFill>
                </a:rPr>
                <a:t>Local/container </a:t>
              </a:r>
              <a:r>
                <a:rPr lang="ca-ES" dirty="0" err="1">
                  <a:solidFill>
                    <a:srgbClr val="FF0000"/>
                  </a:solidFill>
                </a:rPr>
                <a:t>service</a:t>
              </a:r>
              <a:endParaRPr lang="ca-ES" dirty="0">
                <a:solidFill>
                  <a:srgbClr val="FF0000"/>
                </a:solidFill>
              </a:endParaRPr>
            </a:p>
            <a:p>
              <a:r>
                <a:rPr lang="ca-ES" b="1" dirty="0">
                  <a:solidFill>
                    <a:srgbClr val="00DBFF"/>
                  </a:solidFill>
                </a:rPr>
                <a:t>---</a:t>
              </a:r>
              <a:r>
                <a:rPr lang="ca-ES" dirty="0">
                  <a:solidFill>
                    <a:srgbClr val="00DBFF"/>
                  </a:solidFill>
                </a:rPr>
                <a:t> </a:t>
              </a:r>
              <a:r>
                <a:rPr lang="ca-ES" dirty="0" err="1">
                  <a:solidFill>
                    <a:srgbClr val="00DBFF"/>
                  </a:solidFill>
                </a:rPr>
                <a:t>Azure</a:t>
              </a:r>
              <a:r>
                <a:rPr lang="ca-ES" dirty="0">
                  <a:solidFill>
                    <a:srgbClr val="00DBFF"/>
                  </a:solidFill>
                </a:rPr>
                <a:t> </a:t>
              </a:r>
              <a:r>
                <a:rPr lang="ca-ES" dirty="0" err="1">
                  <a:solidFill>
                    <a:srgbClr val="00DBFF"/>
                  </a:solidFill>
                </a:rPr>
                <a:t>service</a:t>
              </a:r>
              <a:endParaRPr lang="ca-ES" dirty="0">
                <a:solidFill>
                  <a:srgbClr val="00DB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264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00D0FF"/>
              </a:buClr>
              <a:buSzPct val="110000"/>
            </a:pPr>
            <a:r>
              <a:rPr lang="en-US" sz="2000" b="1" dirty="0"/>
              <a:t>There will be multiple instances running</a:t>
            </a:r>
          </a:p>
          <a:p>
            <a:pPr lvl="0">
              <a:buClr>
                <a:srgbClr val="00D0FF"/>
              </a:buClr>
              <a:buSzPct val="110000"/>
            </a:pPr>
            <a:endParaRPr lang="en-US" sz="2000" b="1" dirty="0"/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it-IT" dirty="0"/>
              <a:t>The system must be </a:t>
            </a:r>
            <a:r>
              <a:rPr lang="it-IT" b="1" dirty="0"/>
              <a:t>protected by desing from concurrences</a:t>
            </a:r>
            <a:endParaRPr lang="en-US" dirty="0"/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b="1" dirty="0"/>
              <a:t>Test with multiple instances </a:t>
            </a:r>
            <a:r>
              <a:rPr lang="en-US" dirty="0"/>
              <a:t>of the services to detect concurrency anomalies.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Scale on local with docker compose ‘scale’ parameter: </a:t>
            </a:r>
            <a:r>
              <a:rPr lang="en-US" sz="1600" i="1" dirty="0">
                <a:solidFill>
                  <a:schemeClr val="tx1"/>
                </a:solidFill>
                <a:latin typeface="+mj-lt"/>
              </a:rPr>
              <a:t>‘</a:t>
            </a:r>
            <a:r>
              <a:rPr lang="it-IT" sz="1600" i="1" dirty="0">
                <a:solidFill>
                  <a:schemeClr val="tx1"/>
                </a:solidFill>
                <a:latin typeface="+mj-lt"/>
              </a:rPr>
              <a:t>docker-compose scale service_name=5’</a:t>
            </a:r>
            <a:endParaRPr lang="it-IT" sz="1600" dirty="0">
              <a:solidFill>
                <a:schemeClr val="tx1"/>
              </a:solidFill>
              <a:latin typeface="+mj-lt"/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it-IT" dirty="0"/>
              <a:t>Execute </a:t>
            </a:r>
            <a:r>
              <a:rPr lang="it-IT" b="1" dirty="0"/>
              <a:t>load tests with multiple users </a:t>
            </a:r>
            <a:r>
              <a:rPr lang="it-IT" dirty="0"/>
              <a:t> deploying in orchestrators like Kubernetes with multiple pods</a:t>
            </a:r>
            <a:endParaRPr lang="it-IT" sz="1600" dirty="0">
              <a:solidFill>
                <a:schemeClr val="tx1"/>
              </a:solidFill>
              <a:latin typeface="+mj-lt"/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it-IT" dirty="0"/>
              <a:t>Ensure that the </a:t>
            </a:r>
            <a:r>
              <a:rPr lang="it-IT" b="1" dirty="0"/>
              <a:t>health monitoring is working </a:t>
            </a:r>
            <a:r>
              <a:rPr lang="it-IT" dirty="0"/>
              <a:t>as expected before going to production</a:t>
            </a:r>
            <a:r>
              <a:rPr lang="en-US" dirty="0"/>
              <a:t>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 algn="ctr">
              <a:buClr>
                <a:srgbClr val="00D0FF"/>
              </a:buClr>
              <a:buSzPct val="110000"/>
            </a:pPr>
            <a:r>
              <a:rPr lang="it-IT" sz="2800" b="1" u="sng" dirty="0"/>
              <a:t>Do not let it for the final phase of development!!</a:t>
            </a:r>
          </a:p>
          <a:p>
            <a:pPr lvl="0">
              <a:buClr>
                <a:srgbClr val="00D0FF"/>
              </a:buClr>
              <a:buSzPct val="110000"/>
            </a:pP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Test </a:t>
            </a:r>
            <a:r>
              <a:rPr lang="es-ES" sz="5400" dirty="0" err="1"/>
              <a:t>scaling</a:t>
            </a:r>
            <a:r>
              <a:rPr lang="es-ES" sz="5400" dirty="0"/>
              <a:t> 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8639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Logs are automatically send to a centralized system (Application Insights for Azure)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Shared log system for all the services (routing, format, data…) </a:t>
            </a:r>
            <a:r>
              <a:rPr lang="en-US" dirty="0">
                <a:sym typeface="Wingdings" panose="05000000000000000000" pitchFamily="2" charset="2"/>
              </a:rPr>
              <a:t> Accepted coupling in this case</a:t>
            </a:r>
            <a:endParaRPr lang="en-US" dirty="0"/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Ensure that all messages/events derived from one request/command share the same correlation ID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Logs can be observed from the service level to the aggregation of the whole system in metrics 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Logs centralized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26" name="Picture 2" descr="https://docs.microsoft.com/es-es/azure/application-insights/media/app-insights-overview/00-sample.png">
            <a:extLst>
              <a:ext uri="{FF2B5EF4-FFF2-40B4-BE49-F238E27FC236}">
                <a16:creationId xmlns:a16="http://schemas.microsoft.com/office/drawing/2014/main" id="{BCDFAB01-F3C6-4604-AE40-FAD424E81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791" y="3136418"/>
            <a:ext cx="5108818" cy="29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249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b="1" dirty="0"/>
              <a:t>Create the CI/CD chains as one of the first tasks in the project.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VSTS is a good tool for that.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Set the values in the Release Management tasks, in the CD, not in config files.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Use secrets and key vaults for sensitive data (Azure Key Vault can be integrated fast with VSTS)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Include your scripts and other configuration files as ARM templates in the repository with the code, to keep it synchronized.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/>
              <a:t>I</a:t>
            </a:r>
            <a:r>
              <a:rPr lang="en-US" dirty="0" err="1"/>
              <a:t>nclude</a:t>
            </a:r>
            <a:r>
              <a:rPr lang="en-US" dirty="0"/>
              <a:t> test run in the CI/CD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CI/CD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716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/>
          <a:lstStyle/>
          <a:p>
            <a:pPr lvl="0">
              <a:buClr>
                <a:srgbClr val="00D0FF"/>
              </a:buClr>
              <a:buSzPct val="110000"/>
            </a:pPr>
            <a:r>
              <a:rPr lang="en-US" sz="2000" b="1" dirty="0"/>
              <a:t>Avoid breaking changes as much as possible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REST with </a:t>
            </a:r>
            <a:r>
              <a:rPr lang="en-US" dirty="0" err="1"/>
              <a:t>json</a:t>
            </a:r>
            <a:r>
              <a:rPr lang="en-US" dirty="0"/>
              <a:t>, xml data objects helps to keep messages open to changes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Customers apply the </a:t>
            </a:r>
            <a:r>
              <a:rPr lang="en-US" b="1" dirty="0"/>
              <a:t>Tolerant reader pattern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Take what you need, do not validate the rest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Avoid assumptions about the structure of the data. Ex: do not set in the reader “/order-history/order-list/order” but take “//order” directly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Implement Tolerant reader in one specific point, and from there inside use a typed DTO</a:t>
            </a:r>
            <a:endParaRPr lang="es-E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 err="1"/>
              <a:t>Versioning</a:t>
            </a:r>
            <a:endParaRPr lang="es-ES" sz="5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98DB7F-3873-4AAD-825A-531CEC8A64D6}"/>
              </a:ext>
            </a:extLst>
          </p:cNvPr>
          <p:cNvSpPr txBox="1"/>
          <p:nvPr/>
        </p:nvSpPr>
        <p:spPr>
          <a:xfrm>
            <a:off x="2761367" y="2385918"/>
            <a:ext cx="6407865" cy="9374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be conservative in what you do, be liberal in what you accept from others.</a:t>
            </a:r>
          </a:p>
          <a:p>
            <a:pPr fontAlgn="base"/>
            <a:r>
              <a:rPr lang="en-US" i="1" dirty="0">
                <a:hlinkClick r:id="rId2"/>
              </a:rPr>
              <a:t>-- Jon </a:t>
            </a:r>
            <a:r>
              <a:rPr lang="en-US" i="1" dirty="0" err="1">
                <a:hlinkClick r:id="rId2"/>
              </a:rPr>
              <a:t>Postel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1735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Use semantic version 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MAJOR.MINOR.PATCH</a:t>
            </a:r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The version tell to the consumer if is compatible or not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Patch: fix issues </a:t>
            </a:r>
            <a:r>
              <a:rPr lang="en-U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 OK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tx1"/>
                </a:solidFill>
                <a:latin typeface="+mj-lt"/>
              </a:rPr>
              <a:t>Minor</a:t>
            </a:r>
            <a:r>
              <a:rPr lang="es-ES" sz="1600" dirty="0">
                <a:solidFill>
                  <a:schemeClr val="tx1"/>
                </a:solidFill>
                <a:latin typeface="+mj-lt"/>
              </a:rPr>
              <a:t>: </a:t>
            </a:r>
            <a:r>
              <a:rPr lang="es-ES" sz="1600" dirty="0" err="1">
                <a:solidFill>
                  <a:schemeClr val="tx1"/>
                </a:solidFill>
                <a:latin typeface="+mj-lt"/>
              </a:rPr>
              <a:t>added</a:t>
            </a:r>
            <a:r>
              <a:rPr lang="es-E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+mj-lt"/>
              </a:rPr>
              <a:t>functionality</a:t>
            </a:r>
            <a:r>
              <a:rPr lang="es-ES" sz="1600" dirty="0">
                <a:solidFill>
                  <a:schemeClr val="tx1"/>
                </a:solidFill>
                <a:latin typeface="+mj-lt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+mj-lt"/>
              </a:rPr>
              <a:t>backward</a:t>
            </a:r>
            <a:r>
              <a:rPr lang="es-ES" sz="1600" dirty="0">
                <a:solidFill>
                  <a:schemeClr val="tx1"/>
                </a:solidFill>
                <a:latin typeface="+mj-lt"/>
              </a:rPr>
              <a:t> compatible </a:t>
            </a:r>
            <a:r>
              <a:rPr lang="es-E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 OK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Major</a:t>
            </a:r>
            <a:r>
              <a:rPr lang="es-E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: </a:t>
            </a:r>
            <a:r>
              <a:rPr lang="es-ES" sz="16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breaking</a:t>
            </a:r>
            <a:r>
              <a:rPr lang="es-E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changes</a:t>
            </a:r>
            <a:r>
              <a:rPr lang="es-E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backward</a:t>
            </a:r>
            <a:r>
              <a:rPr lang="es-E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incompatible  KO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ym typeface="Wingdings" panose="05000000000000000000" pitchFamily="2" charset="2"/>
              </a:rPr>
              <a:t>Recommended</a:t>
            </a:r>
            <a:r>
              <a:rPr lang="es-ES" dirty="0">
                <a:sym typeface="Wingdings" panose="05000000000000000000" pitchFamily="2" charset="2"/>
              </a:rPr>
              <a:t> in </a:t>
            </a:r>
            <a:r>
              <a:rPr lang="es-ES" dirty="0" err="1">
                <a:sym typeface="Wingdings" panose="05000000000000000000" pitchFamily="2" charset="2"/>
              </a:rPr>
              <a:t>the</a:t>
            </a:r>
            <a:r>
              <a:rPr lang="es-ES" dirty="0">
                <a:sym typeface="Wingdings" panose="05000000000000000000" pitchFamily="2" charset="2"/>
              </a:rPr>
              <a:t> URI (ex. </a:t>
            </a:r>
            <a:r>
              <a:rPr lang="es-ES" dirty="0">
                <a:sym typeface="Wingdings" panose="05000000000000000000" pitchFamily="2" charset="2"/>
                <a:hlinkClick r:id="rId2"/>
              </a:rPr>
              <a:t>http://myservice/api/v2.1.2/resources</a:t>
            </a:r>
            <a:r>
              <a:rPr lang="es-ES" dirty="0">
                <a:sym typeface="Wingdings" panose="05000000000000000000" pitchFamily="2" charset="2"/>
              </a:rPr>
              <a:t>) </a:t>
            </a:r>
            <a:r>
              <a:rPr lang="es-ES" dirty="0" err="1">
                <a:sym typeface="Wingdings" panose="05000000000000000000" pitchFamily="2" charset="2"/>
              </a:rPr>
              <a:t>but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it</a:t>
            </a:r>
            <a:r>
              <a:rPr lang="es-ES" dirty="0">
                <a:sym typeface="Wingdings" panose="05000000000000000000" pitchFamily="2" charset="2"/>
              </a:rPr>
              <a:t> can be </a:t>
            </a:r>
            <a:r>
              <a:rPr lang="es-ES" dirty="0" err="1">
                <a:sym typeface="Wingdings" panose="05000000000000000000" pitchFamily="2" charset="2"/>
              </a:rPr>
              <a:t>passed</a:t>
            </a:r>
            <a:r>
              <a:rPr lang="es-ES" dirty="0">
                <a:sym typeface="Wingdings" panose="05000000000000000000" pitchFamily="2" charset="2"/>
              </a:rPr>
              <a:t> in </a:t>
            </a:r>
            <a:r>
              <a:rPr lang="es-ES" dirty="0" err="1">
                <a:sym typeface="Wingdings" panose="05000000000000000000" pitchFamily="2" charset="2"/>
              </a:rPr>
              <a:t>the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message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header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 err="1"/>
              <a:t>Versioning</a:t>
            </a:r>
            <a:endParaRPr lang="es-ES" sz="5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</a:t>
            </a: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710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86577-1B15-4626-B09E-9310339DD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Changing the version keeping the old one temporary</a:t>
            </a:r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3C66A-B1BA-496E-82E0-AF117F9E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Versioning</a:t>
            </a:r>
            <a:endParaRPr lang="ca-E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1879F-BC4B-4B81-A289-A01011C3B8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B59EB-AB97-46CB-AF32-D23D6BE41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37</a:t>
            </a:fld>
            <a:endParaRPr lang="es-E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0D1601-A7E4-4FF8-A34A-E105637A3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414" y="2413031"/>
            <a:ext cx="5945172" cy="33403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258AB-69D7-460E-BD21-34D254B079C9}"/>
              </a:ext>
            </a:extLst>
          </p:cNvPr>
          <p:cNvSpPr txBox="1"/>
          <p:nvPr/>
        </p:nvSpPr>
        <p:spPr>
          <a:xfrm>
            <a:off x="9323161" y="5840000"/>
            <a:ext cx="273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/>
              <a:t>Picture </a:t>
            </a:r>
            <a:r>
              <a:rPr lang="ca-ES" sz="1200" dirty="0" err="1"/>
              <a:t>by</a:t>
            </a:r>
            <a:r>
              <a:rPr lang="ca-ES" sz="1200" dirty="0"/>
              <a:t> </a:t>
            </a:r>
            <a:r>
              <a:rPr lang="ca-ES" sz="1200" dirty="0">
                <a:hlinkClick r:id="rId3"/>
              </a:rPr>
              <a:t>Sam Newman</a:t>
            </a:r>
            <a:endParaRPr lang="ca-ES" sz="1200" dirty="0"/>
          </a:p>
        </p:txBody>
      </p:sp>
    </p:spTree>
    <p:extLst>
      <p:ext uri="{BB962C8B-B14F-4D97-AF65-F5344CB8AC3E}">
        <p14:creationId xmlns:p14="http://schemas.microsoft.com/office/powerpoint/2010/main" val="1989400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86577-1B15-4626-B09E-9310339DD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Blue/green deployment (separate deployment from release)</a:t>
            </a:r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3C66A-B1BA-496E-82E0-AF117F9E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Versioning</a:t>
            </a:r>
            <a:endParaRPr lang="ca-E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1879F-BC4B-4B81-A289-A01011C3B8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B59EB-AB97-46CB-AF32-D23D6BE41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38</a:t>
            </a:fld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258AB-69D7-460E-BD21-34D254B079C9}"/>
              </a:ext>
            </a:extLst>
          </p:cNvPr>
          <p:cNvSpPr txBox="1"/>
          <p:nvPr/>
        </p:nvSpPr>
        <p:spPr>
          <a:xfrm>
            <a:off x="9323161" y="5840000"/>
            <a:ext cx="273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/>
              <a:t>Picture </a:t>
            </a:r>
            <a:r>
              <a:rPr lang="ca-ES" sz="1200" dirty="0" err="1"/>
              <a:t>by</a:t>
            </a:r>
            <a:r>
              <a:rPr lang="ca-ES" sz="1200" dirty="0"/>
              <a:t> </a:t>
            </a:r>
            <a:r>
              <a:rPr lang="ca-ES" sz="1200" dirty="0">
                <a:hlinkClick r:id="rId2"/>
              </a:rPr>
              <a:t>Sam Newman</a:t>
            </a:r>
            <a:endParaRPr lang="ca-E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CEB97D-41A4-417B-B29C-FFB499A8E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293" y="2528237"/>
            <a:ext cx="8985813" cy="27915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8348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86577-1B15-4626-B09E-9310339DD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CDC Customer driven contract</a:t>
            </a:r>
          </a:p>
          <a:p>
            <a:pPr>
              <a:buClr>
                <a:srgbClr val="00D0FF"/>
              </a:buClr>
              <a:buSzPct val="110000"/>
            </a:pPr>
            <a:r>
              <a:rPr lang="en-US" sz="2000" dirty="0"/>
              <a:t>Problem: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Service changes isolated from its consumers. 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Each consumer uses part of the data 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How to avoid breaking consumers?</a:t>
            </a:r>
          </a:p>
          <a:p>
            <a:pPr>
              <a:buClr>
                <a:srgbClr val="00D0FF"/>
              </a:buClr>
              <a:buSzPct val="110000"/>
            </a:pPr>
            <a:r>
              <a:rPr lang="en-US" sz="2000" dirty="0"/>
              <a:t>Solution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Customer Driven Contract (CDC) helps to mitigate the breakings 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The consumers of our service declare their expectations in form of tests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The tests are run </a:t>
            </a:r>
            <a:r>
              <a:rPr lang="en-US" dirty="0"/>
              <a:t>during CI build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If CDC tests are broken, it is forbidden to deploy (customer broken)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CDC is the point for discussions between teams about the common contract (as user stories </a:t>
            </a:r>
            <a:r>
              <a:rPr lang="en-US"/>
              <a:t>in Agile)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3C66A-B1BA-496E-82E0-AF117F9E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Versioning</a:t>
            </a:r>
            <a:endParaRPr lang="ca-E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1879F-BC4B-4B81-A289-A01011C3B8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B59EB-AB97-46CB-AF32-D23D6BE41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39</a:t>
            </a:fld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258AB-69D7-460E-BD21-34D254B079C9}"/>
              </a:ext>
            </a:extLst>
          </p:cNvPr>
          <p:cNvSpPr txBox="1"/>
          <p:nvPr/>
        </p:nvSpPr>
        <p:spPr>
          <a:xfrm>
            <a:off x="9323161" y="5840000"/>
            <a:ext cx="273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/>
              <a:t>Picture </a:t>
            </a:r>
            <a:r>
              <a:rPr lang="ca-ES" sz="1200" dirty="0" err="1"/>
              <a:t>by</a:t>
            </a:r>
            <a:r>
              <a:rPr lang="ca-ES" sz="1200" dirty="0"/>
              <a:t> </a:t>
            </a:r>
            <a:r>
              <a:rPr lang="ca-ES" sz="1200" dirty="0">
                <a:hlinkClick r:id="rId2"/>
              </a:rPr>
              <a:t>Sam Newman</a:t>
            </a:r>
            <a:endParaRPr lang="ca-E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EDBFE3-9FC5-4A56-B679-E7421D3CE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99" y="1842546"/>
            <a:ext cx="4390123" cy="20814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498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4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1. </a:t>
            </a:r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Practices</a:t>
            </a:r>
            <a:r>
              <a:rPr lang="es-ES" dirty="0"/>
              <a:t> &amp; </a:t>
            </a:r>
            <a:r>
              <a:rPr lang="es-ES" dirty="0" err="1"/>
              <a:t>Antipatterns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122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¡</a:t>
            </a:r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!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www.plainconcepts.com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7102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669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E</a:t>
            </a:r>
            <a:r>
              <a:rPr lang="en-US" dirty="0" err="1">
                <a:solidFill>
                  <a:prstClr val="black"/>
                </a:solidFill>
              </a:rPr>
              <a:t>ach</a:t>
            </a:r>
            <a:r>
              <a:rPr lang="en-US" dirty="0">
                <a:solidFill>
                  <a:prstClr val="black"/>
                </a:solidFill>
              </a:rPr>
              <a:t> microservice owns its own data source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P</a:t>
            </a:r>
            <a:r>
              <a:rPr lang="en-US" dirty="0" err="1">
                <a:solidFill>
                  <a:prstClr val="black"/>
                </a:solidFill>
              </a:rPr>
              <a:t>olyglot</a:t>
            </a:r>
            <a:r>
              <a:rPr lang="en-US" dirty="0">
                <a:solidFill>
                  <a:prstClr val="black"/>
                </a:solidFill>
              </a:rPr>
              <a:t> microservices and persistence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D</a:t>
            </a:r>
            <a:r>
              <a:rPr lang="en-US" dirty="0" err="1">
                <a:solidFill>
                  <a:prstClr val="black"/>
                </a:solidFill>
              </a:rPr>
              <a:t>ata</a:t>
            </a:r>
            <a:r>
              <a:rPr lang="en-US" dirty="0">
                <a:solidFill>
                  <a:prstClr val="black"/>
                </a:solidFill>
              </a:rPr>
              <a:t> must not be shared with other microservices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Data </a:t>
            </a:r>
            <a:r>
              <a:rPr lang="es-ES" dirty="0" err="1">
                <a:solidFill>
                  <a:prstClr val="black"/>
                </a:solidFill>
              </a:rPr>
              <a:t>must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not</a:t>
            </a:r>
            <a:r>
              <a:rPr lang="es-ES" dirty="0">
                <a:solidFill>
                  <a:prstClr val="black"/>
                </a:solidFill>
              </a:rPr>
              <a:t> be </a:t>
            </a:r>
            <a:r>
              <a:rPr lang="es-ES" dirty="0" err="1">
                <a:solidFill>
                  <a:prstClr val="black"/>
                </a:solidFill>
              </a:rPr>
              <a:t>directly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queried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from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other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microservices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db</a:t>
            </a:r>
            <a:endParaRPr lang="es-ES" dirty="0">
              <a:solidFill>
                <a:prstClr val="black"/>
              </a:solidFill>
            </a:endParaRPr>
          </a:p>
          <a:p>
            <a:pPr lvl="0">
              <a:buClr>
                <a:srgbClr val="00D0FF"/>
              </a:buClr>
              <a:buSzPct val="110000"/>
            </a:pPr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Decentralized</a:t>
            </a:r>
            <a:r>
              <a:rPr lang="es-ES" dirty="0"/>
              <a:t> Data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5</a:t>
            </a:fld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A3D3370-E7FD-491A-AE80-BA13AD252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642" y="3715981"/>
            <a:ext cx="5025808" cy="24947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B3E83E3-5AFC-4FB2-9D50-1A10B38FA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812" y="647310"/>
            <a:ext cx="5363468" cy="2781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08497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5642610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Avoid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chatty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communications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when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retrievieng</a:t>
            </a:r>
            <a:r>
              <a:rPr lang="es-ES" dirty="0">
                <a:solidFill>
                  <a:prstClr val="black"/>
                </a:solidFill>
              </a:rPr>
              <a:t> data </a:t>
            </a:r>
            <a:r>
              <a:rPr lang="es-ES" dirty="0" err="1">
                <a:solidFill>
                  <a:prstClr val="black"/>
                </a:solidFill>
              </a:rPr>
              <a:t>from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multiple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microservices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fine-</a:t>
            </a:r>
            <a:r>
              <a:rPr lang="es-ES" dirty="0" err="1">
                <a:solidFill>
                  <a:prstClr val="black"/>
                </a:solidFill>
              </a:rPr>
              <a:t>grained</a:t>
            </a:r>
            <a:r>
              <a:rPr lang="es-ES" dirty="0">
                <a:solidFill>
                  <a:prstClr val="black"/>
                </a:solidFill>
              </a:rPr>
              <a:t> Api </a:t>
            </a:r>
            <a:r>
              <a:rPr lang="es-ES" dirty="0" err="1">
                <a:solidFill>
                  <a:prstClr val="black"/>
                </a:solidFill>
              </a:rPr>
              <a:t>Gateways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read</a:t>
            </a:r>
            <a:r>
              <a:rPr lang="es-ES" dirty="0">
                <a:solidFill>
                  <a:prstClr val="black"/>
                </a:solidFill>
              </a:rPr>
              <a:t>-data </a:t>
            </a:r>
            <a:r>
              <a:rPr lang="es-ES" dirty="0" err="1">
                <a:solidFill>
                  <a:prstClr val="black"/>
                </a:solidFill>
              </a:rPr>
              <a:t>models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for</a:t>
            </a:r>
            <a:r>
              <a:rPr lang="es-ES" dirty="0">
                <a:solidFill>
                  <a:prstClr val="black"/>
                </a:solidFill>
              </a:rPr>
              <a:t> data </a:t>
            </a:r>
            <a:r>
              <a:rPr lang="es-ES" dirty="0" err="1">
                <a:solidFill>
                  <a:prstClr val="black"/>
                </a:solidFill>
              </a:rPr>
              <a:t>aggregation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Trade-off between consistency and availability in distributed systems</a:t>
            </a:r>
            <a:r>
              <a:rPr lang="es-ES" dirty="0">
                <a:solidFill>
                  <a:prstClr val="black"/>
                </a:solidFill>
              </a:rPr>
              <a:t> (CAP </a:t>
            </a:r>
            <a:r>
              <a:rPr lang="es-ES" dirty="0" err="1">
                <a:solidFill>
                  <a:prstClr val="black"/>
                </a:solidFill>
              </a:rPr>
              <a:t>Theorem</a:t>
            </a:r>
            <a:r>
              <a:rPr lang="es-ES" dirty="0">
                <a:solidFill>
                  <a:prstClr val="black"/>
                </a:solidFill>
              </a:rPr>
              <a:t>)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Ensure</a:t>
            </a:r>
            <a:r>
              <a:rPr lang="es-ES" dirty="0">
                <a:solidFill>
                  <a:prstClr val="black"/>
                </a:solidFill>
              </a:rPr>
              <a:t> eventual </a:t>
            </a:r>
            <a:r>
              <a:rPr lang="es-ES" dirty="0" err="1">
                <a:solidFill>
                  <a:prstClr val="black"/>
                </a:solidFill>
              </a:rPr>
              <a:t>consistency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Decentralized</a:t>
            </a:r>
            <a:r>
              <a:rPr lang="es-ES" dirty="0"/>
              <a:t> Data 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6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A3ECC25-A08D-4933-BA63-5DE8E9869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82" y="3213846"/>
            <a:ext cx="5314163" cy="3037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 descr="Resultado de imagen de api gateways microservices">
            <a:extLst>
              <a:ext uri="{FF2B5EF4-FFF2-40B4-BE49-F238E27FC236}">
                <a16:creationId xmlns:a16="http://schemas.microsoft.com/office/drawing/2014/main" id="{7F68DAF7-E1C1-40A3-A5B7-97554E2A7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281" y="238981"/>
            <a:ext cx="3223170" cy="285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81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3829159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Avoid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distributed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transactions</a:t>
            </a:r>
            <a:r>
              <a:rPr lang="es-ES" dirty="0">
                <a:solidFill>
                  <a:prstClr val="black"/>
                </a:solidFill>
              </a:rPr>
              <a:t>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Scalability</a:t>
            </a:r>
            <a:r>
              <a:rPr lang="es-ES" dirty="0">
                <a:solidFill>
                  <a:prstClr val="black"/>
                </a:solidFill>
              </a:rPr>
              <a:t> and </a:t>
            </a:r>
            <a:r>
              <a:rPr lang="es-ES" dirty="0" err="1">
                <a:solidFill>
                  <a:prstClr val="black"/>
                </a:solidFill>
              </a:rPr>
              <a:t>high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availability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System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inconsistency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window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Event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Sourcing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Outbox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patterns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u="sng" dirty="0" err="1">
                <a:solidFill>
                  <a:prstClr val="black"/>
                </a:solidFill>
              </a:rPr>
              <a:t>provides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consistency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Eventual</a:t>
            </a:r>
            <a:br>
              <a:rPr lang="es-ES" dirty="0"/>
            </a:br>
            <a:r>
              <a:rPr lang="es-ES" dirty="0" err="1"/>
              <a:t>Consistency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7</a:t>
            </a:fld>
            <a:endParaRPr lang="es-ES" dirty="0"/>
          </a:p>
        </p:txBody>
      </p:sp>
      <p:pic>
        <p:nvPicPr>
          <p:cNvPr id="1026" name="Picture 2" descr="Resultado de imagen de eventual consistency microservices">
            <a:extLst>
              <a:ext uri="{FF2B5EF4-FFF2-40B4-BE49-F238E27FC236}">
                <a16:creationId xmlns:a16="http://schemas.microsoft.com/office/drawing/2014/main" id="{426D25FD-CBC5-4444-B068-7DDB6EB86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328" y="2400768"/>
            <a:ext cx="7004624" cy="35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706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4644947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Http </a:t>
            </a:r>
            <a:r>
              <a:rPr lang="es-ES" dirty="0" err="1">
                <a:solidFill>
                  <a:prstClr val="black"/>
                </a:solidFill>
              </a:rPr>
              <a:t>request</a:t>
            </a:r>
            <a:r>
              <a:rPr lang="es-ES" dirty="0">
                <a:solidFill>
                  <a:prstClr val="black"/>
                </a:solidFill>
              </a:rPr>
              <a:t>/response </a:t>
            </a:r>
            <a:r>
              <a:rPr lang="es-ES" dirty="0" err="1">
                <a:solidFill>
                  <a:prstClr val="black"/>
                </a:solidFill>
              </a:rPr>
              <a:t>from</a:t>
            </a:r>
            <a:r>
              <a:rPr lang="es-ES" dirty="0">
                <a:solidFill>
                  <a:prstClr val="black"/>
                </a:solidFill>
              </a:rPr>
              <a:t> app </a:t>
            </a:r>
            <a:r>
              <a:rPr lang="es-ES" dirty="0" err="1">
                <a:solidFill>
                  <a:prstClr val="black"/>
                </a:solidFill>
              </a:rPr>
              <a:t>to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services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communication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Apps/</a:t>
            </a:r>
            <a:r>
              <a:rPr lang="es-ES" dirty="0" err="1">
                <a:solidFill>
                  <a:prstClr val="black"/>
                </a:solidFill>
              </a:rPr>
              <a:t>Services</a:t>
            </a:r>
            <a:r>
              <a:rPr lang="es-ES" dirty="0">
                <a:solidFill>
                  <a:prstClr val="black"/>
                </a:solidFill>
              </a:rPr>
              <a:t> do </a:t>
            </a:r>
            <a:r>
              <a:rPr lang="es-ES" dirty="0" err="1">
                <a:solidFill>
                  <a:prstClr val="black"/>
                </a:solidFill>
              </a:rPr>
              <a:t>not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orchestrate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Microservices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interaction</a:t>
            </a:r>
            <a:r>
              <a:rPr lang="es-ES" dirty="0">
                <a:solidFill>
                  <a:prstClr val="black"/>
                </a:solidFill>
              </a:rPr>
              <a:t> as </a:t>
            </a:r>
            <a:r>
              <a:rPr lang="es-ES" dirty="0" err="1">
                <a:solidFill>
                  <a:prstClr val="black"/>
                </a:solidFill>
              </a:rPr>
              <a:t>an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asynchronous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event-driven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communication</a:t>
            </a:r>
            <a:r>
              <a:rPr lang="es-ES" dirty="0">
                <a:solidFill>
                  <a:prstClr val="black"/>
                </a:solidFill>
              </a:rPr>
              <a:t> (</a:t>
            </a:r>
            <a:r>
              <a:rPr lang="es-ES" dirty="0" err="1">
                <a:solidFill>
                  <a:prstClr val="black"/>
                </a:solidFill>
              </a:rPr>
              <a:t>choreography</a:t>
            </a:r>
            <a:r>
              <a:rPr lang="es-ES" dirty="0">
                <a:solidFill>
                  <a:prstClr val="black"/>
                </a:solidFill>
              </a:rPr>
              <a:t>)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Avoid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synchronous</a:t>
            </a:r>
            <a:r>
              <a:rPr lang="es-ES" dirty="0">
                <a:solidFill>
                  <a:prstClr val="black"/>
                </a:solidFill>
              </a:rPr>
              <a:t> Http </a:t>
            </a:r>
            <a:r>
              <a:rPr lang="es-ES" dirty="0" err="1">
                <a:solidFill>
                  <a:prstClr val="black"/>
                </a:solidFill>
              </a:rPr>
              <a:t>calls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between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services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message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queues</a:t>
            </a:r>
            <a:r>
              <a:rPr lang="es-ES" dirty="0">
                <a:solidFill>
                  <a:prstClr val="black"/>
                </a:solidFill>
              </a:rPr>
              <a:t>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Avoid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adding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business</a:t>
            </a:r>
            <a:r>
              <a:rPr lang="es-ES" dirty="0">
                <a:solidFill>
                  <a:prstClr val="black"/>
                </a:solidFill>
              </a:rPr>
              <a:t> rules in </a:t>
            </a:r>
            <a:r>
              <a:rPr lang="es-ES" dirty="0" err="1">
                <a:solidFill>
                  <a:prstClr val="black"/>
                </a:solidFill>
              </a:rPr>
              <a:t>the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queue</a:t>
            </a:r>
            <a:r>
              <a:rPr lang="es-ES" dirty="0">
                <a:solidFill>
                  <a:prstClr val="black"/>
                </a:solidFill>
              </a:rPr>
              <a:t> bus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Idempotency</a:t>
            </a:r>
            <a:endParaRPr lang="es-ES" dirty="0">
              <a:solidFill>
                <a:prstClr val="black"/>
              </a:solidFill>
            </a:endParaRPr>
          </a:p>
          <a:p>
            <a:pPr lvl="0">
              <a:buClr>
                <a:srgbClr val="00D0FF"/>
              </a:buClr>
              <a:buSzPct val="110000"/>
            </a:pPr>
            <a:endParaRPr lang="es-ES" u="sng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Microservices</a:t>
            </a:r>
            <a:r>
              <a:rPr lang="es-ES" dirty="0"/>
              <a:t> </a:t>
            </a:r>
            <a:r>
              <a:rPr lang="es-ES" dirty="0" err="1"/>
              <a:t>Communication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8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4123652-41C8-41C7-A5AE-D064B657D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440" y="2672079"/>
            <a:ext cx="6086840" cy="326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24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9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2. </a:t>
            </a:r>
            <a:r>
              <a:rPr lang="es-ES" dirty="0" err="1"/>
              <a:t>Resilience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005694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Ligh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Light" id="{C941CF03-3338-4985-8EAC-BBE1775F964E}" vid="{700D08F9-7052-4296-B63E-852116034C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1C14808C3DA24D92CEDE52F6400555" ma:contentTypeVersion="3" ma:contentTypeDescription="Create a new document." ma:contentTypeScope="" ma:versionID="8e31f3cb338aa3c7a3a7b9d3c0526f15">
  <xsd:schema xmlns:xsd="http://www.w3.org/2001/XMLSchema" xmlns:xs="http://www.w3.org/2001/XMLSchema" xmlns:p="http://schemas.microsoft.com/office/2006/metadata/properties" xmlns:ns2="5cc60d69-a5f6-4f8f-8194-a79b51c73eb9" targetNamespace="http://schemas.microsoft.com/office/2006/metadata/properties" ma:root="true" ma:fieldsID="b70b5ae29e4afb42e7de10215bca66c9" ns2:_="">
    <xsd:import namespace="5cc60d69-a5f6-4f8f-8194-a79b51c73eb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c60d69-a5f6-4f8f-8194-a79b51c73eb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cc60d69-a5f6-4f8f-8194-a79b51c73eb9">
      <UserInfo>
        <DisplayName>Clara Assin</DisplayName>
        <AccountId>198</AccountId>
        <AccountType/>
      </UserInfo>
      <UserInfo>
        <DisplayName>Belen Muñiz</DisplayName>
        <AccountId>266</AccountId>
        <AccountType/>
      </UserInfo>
      <UserInfo>
        <DisplayName>Pablo Pelaez Aller</DisplayName>
        <AccountId>35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FC636FDA-D72C-4E71-AB94-61A8C664C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c60d69-a5f6-4f8f-8194-a79b51c73e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AA2E6C-506C-44BF-98B5-373FEE3DCA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77C9E3-1B06-46F1-B79D-4B433ADBAE57}">
  <ds:schemaRefs>
    <ds:schemaRef ds:uri="http://purl.org/dc/terms/"/>
    <ds:schemaRef ds:uri="http://schemas.openxmlformats.org/package/2006/metadata/core-properties"/>
    <ds:schemaRef ds:uri="http://purl.org/dc/dcmitype/"/>
    <ds:schemaRef ds:uri="5cc60d69-a5f6-4f8f-8194-a79b51c73eb9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19632</TotalTime>
  <Words>2070</Words>
  <Application>Microsoft Office PowerPoint</Application>
  <PresentationFormat>Panorámica</PresentationFormat>
  <Paragraphs>328</Paragraphs>
  <Slides>41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50" baseType="lpstr">
      <vt:lpstr>Calibri</vt:lpstr>
      <vt:lpstr>Helvetica35-Thin</vt:lpstr>
      <vt:lpstr>Consolas</vt:lpstr>
      <vt:lpstr>Arial</vt:lpstr>
      <vt:lpstr>Tw Cen MT</vt:lpstr>
      <vt:lpstr>Courier New</vt:lpstr>
      <vt:lpstr>Wingdings</vt:lpstr>
      <vt:lpstr>Open Sans</vt:lpstr>
      <vt:lpstr>ThemeLight</vt:lpstr>
      <vt:lpstr>Microservices Architecture MSA</vt:lpstr>
      <vt:lpstr>Presentación de PowerPoint</vt:lpstr>
      <vt:lpstr>Presentación de PowerPoint</vt:lpstr>
      <vt:lpstr>Presentación de PowerPoint</vt:lpstr>
      <vt:lpstr>Decentralized Data</vt:lpstr>
      <vt:lpstr>Decentralized Data </vt:lpstr>
      <vt:lpstr>Eventual Consistency</vt:lpstr>
      <vt:lpstr>Microservices Communication </vt:lpstr>
      <vt:lpstr>Presentación de PowerPoint</vt:lpstr>
      <vt:lpstr>Design for failure</vt:lpstr>
      <vt:lpstr>Circuit Breaker Pattern</vt:lpstr>
      <vt:lpstr>Presentación de PowerPoint</vt:lpstr>
      <vt:lpstr>Infrastructure Automation</vt:lpstr>
      <vt:lpstr>Presentación de PowerPoint</vt:lpstr>
      <vt:lpstr>Presentación de PowerPoint</vt:lpstr>
      <vt:lpstr>The situation</vt:lpstr>
      <vt:lpstr>What is Health monitoring</vt:lpstr>
      <vt:lpstr>Container managers</vt:lpstr>
      <vt:lpstr>Docker</vt:lpstr>
      <vt:lpstr>Docker</vt:lpstr>
      <vt:lpstr>ASP.NET Core</vt:lpstr>
      <vt:lpstr>ASP.NET Core</vt:lpstr>
      <vt:lpstr>ASP.NET Core</vt:lpstr>
      <vt:lpstr>ASP.NET Core</vt:lpstr>
      <vt:lpstr>ASP.NET Core</vt:lpstr>
      <vt:lpstr>Presentación de PowerPoint</vt:lpstr>
      <vt:lpstr>Presentación de PowerPoint</vt:lpstr>
      <vt:lpstr>Docker compose: layering</vt:lpstr>
      <vt:lpstr>Docker Compose: env variables</vt:lpstr>
      <vt:lpstr>Stateful services</vt:lpstr>
      <vt:lpstr>Stateful services</vt:lpstr>
      <vt:lpstr>Test scaling </vt:lpstr>
      <vt:lpstr>Logs centralized</vt:lpstr>
      <vt:lpstr>CI/CD</vt:lpstr>
      <vt:lpstr>Versioning</vt:lpstr>
      <vt:lpstr>Versioning</vt:lpstr>
      <vt:lpstr>Versioning</vt:lpstr>
      <vt:lpstr>Versioning</vt:lpstr>
      <vt:lpstr>Versioning</vt:lpstr>
      <vt:lpstr>¡Thank you!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Clara Assin Sunye</dc:creator>
  <cp:lastModifiedBy>Ramon Tomas</cp:lastModifiedBy>
  <cp:revision>995</cp:revision>
  <dcterms:created xsi:type="dcterms:W3CDTF">2015-09-03T07:07:39Z</dcterms:created>
  <dcterms:modified xsi:type="dcterms:W3CDTF">2017-12-11T22:59:08Z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0x010100B01C14808C3DA24D92CEDE52F6400555</vt:lpwstr>
  </property>
</Properties>
</file>